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 id="2147483673" r:id="rId2"/>
    <p:sldMasterId id="2147483660" r:id="rId3"/>
  </p:sldMasterIdLst>
  <p:notesMasterIdLst>
    <p:notesMasterId r:id="rId25"/>
  </p:notesMasterIdLst>
  <p:handoutMasterIdLst>
    <p:handoutMasterId r:id="rId26"/>
  </p:handoutMasterIdLst>
  <p:sldIdLst>
    <p:sldId id="296" r:id="rId4"/>
    <p:sldId id="257" r:id="rId5"/>
    <p:sldId id="258" r:id="rId6"/>
    <p:sldId id="269" r:id="rId7"/>
    <p:sldId id="287" r:id="rId8"/>
    <p:sldId id="259" r:id="rId9"/>
    <p:sldId id="262" r:id="rId10"/>
    <p:sldId id="261" r:id="rId11"/>
    <p:sldId id="294" r:id="rId12"/>
    <p:sldId id="260" r:id="rId13"/>
    <p:sldId id="295" r:id="rId14"/>
    <p:sldId id="289" r:id="rId15"/>
    <p:sldId id="263" r:id="rId16"/>
    <p:sldId id="297" r:id="rId17"/>
    <p:sldId id="305" r:id="rId18"/>
    <p:sldId id="307" r:id="rId19"/>
    <p:sldId id="306" r:id="rId20"/>
    <p:sldId id="302" r:id="rId21"/>
    <p:sldId id="303" r:id="rId22"/>
    <p:sldId id="299" r:id="rId23"/>
    <p:sldId id="300" r:id="rId24"/>
  </p:sldIdLst>
  <p:sldSz cx="12192000" cy="6858000"/>
  <p:notesSz cx="6797675" cy="9928225"/>
  <p:embeddedFontLst>
    <p:embeddedFont>
      <p:font typeface="Calibri Light" panose="020F0302020204030204" pitchFamily="34" charset="0"/>
      <p:regular r:id="rId27"/>
      <p:italic r:id="rId28"/>
    </p:embeddedFont>
    <p:embeddedFont>
      <p:font typeface="AkkoW01-Regular" panose="020B0503060303060303" charset="0"/>
      <p:regular r:id="rId29"/>
    </p:embeddedFont>
    <p:embeddedFont>
      <p:font typeface="Crimson Text" panose="020B060402020202020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Raleway" pitchFamily="2" charset="0"/>
      <p:regular r:id="rId38"/>
      <p:bold r:id="rId39"/>
    </p:embeddedFont>
    <p:embeddedFont>
      <p:font typeface="Arial Rounded MT Bold" panose="020F0704030504030204" pitchFamily="34" charset="0"/>
      <p:regular r:id="rId40"/>
    </p:embeddedFont>
    <p:embeddedFont>
      <p:font typeface="Tw Cen MT" panose="020B0602020104020603"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26"/>
    <a:srgbClr val="382873"/>
    <a:srgbClr val="25136D"/>
    <a:srgbClr val="006994"/>
    <a:srgbClr val="006B3F"/>
    <a:srgbClr val="FCD1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2" autoAdjust="0"/>
    <p:restoredTop sz="76071" autoAdjust="0"/>
  </p:normalViewPr>
  <p:slideViewPr>
    <p:cSldViewPr snapToGrid="0">
      <p:cViewPr varScale="1">
        <p:scale>
          <a:sx n="55" d="100"/>
          <a:sy n="55" d="100"/>
        </p:scale>
        <p:origin x="1048" y="26"/>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114" d="100"/>
          <a:sy n="114" d="100"/>
        </p:scale>
        <p:origin x="52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7.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19E196BD-3462-4D75-9453-B7D4980A95BE}" type="datetimeFigureOut">
              <a:rPr lang="en-US" smtClean="0"/>
              <a:t>5/11/2022</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D1E8DCE-090D-4639-9855-3F0D1FAE2DEB}" type="slidenum">
              <a:rPr lang="en-US" smtClean="0"/>
              <a:t>‹#›</a:t>
            </a:fld>
            <a:endParaRPr lang="en-US"/>
          </a:p>
        </p:txBody>
      </p:sp>
    </p:spTree>
    <p:extLst>
      <p:ext uri="{BB962C8B-B14F-4D97-AF65-F5344CB8AC3E}">
        <p14:creationId xmlns:p14="http://schemas.microsoft.com/office/powerpoint/2010/main" val="2494927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8135"/>
          </a:xfrm>
          <a:prstGeom prst="rect">
            <a:avLst/>
          </a:prstGeom>
        </p:spPr>
        <p:txBody>
          <a:bodyPr vert="horz" lIns="96661" tIns="48331" rIns="96661" bIns="48331" rtlCol="0"/>
          <a:lstStyle>
            <a:lvl1pPr algn="l">
              <a:defRPr sz="1300"/>
            </a:lvl1pPr>
          </a:lstStyle>
          <a:p>
            <a:endParaRPr lang="en-GB"/>
          </a:p>
        </p:txBody>
      </p:sp>
      <p:sp>
        <p:nvSpPr>
          <p:cNvPr id="3" name="Tijdelijke aanduiding voor datum 2"/>
          <p:cNvSpPr>
            <a:spLocks noGrp="1"/>
          </p:cNvSpPr>
          <p:nvPr>
            <p:ph type="dt" idx="1"/>
          </p:nvPr>
        </p:nvSpPr>
        <p:spPr>
          <a:xfrm>
            <a:off x="3850443" y="1"/>
            <a:ext cx="2945659" cy="498135"/>
          </a:xfrm>
          <a:prstGeom prst="rect">
            <a:avLst/>
          </a:prstGeom>
        </p:spPr>
        <p:txBody>
          <a:bodyPr vert="horz" lIns="96661" tIns="48331" rIns="96661" bIns="48331" rtlCol="0"/>
          <a:lstStyle>
            <a:lvl1pPr algn="r">
              <a:defRPr sz="1300"/>
            </a:lvl1pPr>
          </a:lstStyle>
          <a:p>
            <a:fld id="{84616A3F-A300-41B5-B3CB-DA568940D511}" type="datetimeFigureOut">
              <a:rPr lang="en-GB" smtClean="0"/>
              <a:t>11/05/2022</a:t>
            </a:fld>
            <a:endParaRPr lang="en-GB"/>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6661" tIns="48331" rIns="96661" bIns="48331" rtlCol="0" anchor="ctr"/>
          <a:lstStyle/>
          <a:p>
            <a:endParaRPr lang="en-GB"/>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6661" tIns="48331" rIns="96661" bIns="4833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6661" tIns="48331" rIns="96661" bIns="48331" rtlCol="0" anchor="b"/>
          <a:lstStyle>
            <a:lvl1pPr algn="l">
              <a:defRPr sz="1300"/>
            </a:lvl1pPr>
          </a:lstStyle>
          <a:p>
            <a:endParaRPr lang="en-GB"/>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6661" tIns="48331" rIns="96661" bIns="48331" rtlCol="0" anchor="b"/>
          <a:lstStyle>
            <a:lvl1pPr algn="r">
              <a:defRPr sz="1300"/>
            </a:lvl1pPr>
          </a:lstStyle>
          <a:p>
            <a:fld id="{D16612D9-2455-4B10-88F2-93270A67D0F3}" type="slidenum">
              <a:rPr lang="en-GB" smtClean="0"/>
              <a:t>‹#›</a:t>
            </a:fld>
            <a:endParaRPr lang="en-GB"/>
          </a:p>
        </p:txBody>
      </p:sp>
    </p:spTree>
    <p:extLst>
      <p:ext uri="{BB962C8B-B14F-4D97-AF65-F5344CB8AC3E}">
        <p14:creationId xmlns:p14="http://schemas.microsoft.com/office/powerpoint/2010/main" val="416473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0C2A6-33E7-4D78-8CED-DE0A5E3F5E0E}" type="slidenum">
              <a:rPr lang="en-US" smtClean="0"/>
              <a:t>0</a:t>
            </a:fld>
            <a:endParaRPr lang="en-US"/>
          </a:p>
        </p:txBody>
      </p:sp>
    </p:spTree>
    <p:extLst>
      <p:ext uri="{BB962C8B-B14F-4D97-AF65-F5344CB8AC3E}">
        <p14:creationId xmlns:p14="http://schemas.microsoft.com/office/powerpoint/2010/main" val="9653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Household Equipment and Maintenance recorded the highest upward change (0.9 percentage points) in the relative contributions of the 13 divisions to inflation rate for April 2022. While the contribution of Transport remained the same (14.9%) for March and April 2022, Food and Non-Alcoholic Beverages and Housing, Water, Gas and Electricity saw a respective reduction of 1.4 and 0.4 percentage points.</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9</a:t>
            </a:fld>
            <a:endParaRPr lang="en-GB" dirty="0"/>
          </a:p>
        </p:txBody>
      </p:sp>
    </p:spTree>
    <p:extLst>
      <p:ext uri="{BB962C8B-B14F-4D97-AF65-F5344CB8AC3E}">
        <p14:creationId xmlns:p14="http://schemas.microsoft.com/office/powerpoint/2010/main" val="24835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latin typeface="Raleway" panose="020B0503030101060003" pitchFamily="34" charset="0"/>
              </a:rPr>
              <a:t>Focusing on year-on-year food inflation for April 2022, seven sub-classes record inflation rates higher than the overall food inflation (26.6%). This was distantly led by Oils and Fats (43.2%) followed closed by Water (42.1%).</a:t>
            </a:r>
          </a:p>
          <a:p>
            <a:endParaRPr lang="en-GB" dirty="0">
              <a:latin typeface="Raleway" panose="020B0503030101060003" pitchFamily="34" charset="0"/>
            </a:endParaRPr>
          </a:p>
          <a:p>
            <a:r>
              <a:rPr lang="en-GB" dirty="0">
                <a:latin typeface="Raleway" panose="020B0503030101060003" pitchFamily="34" charset="0"/>
              </a:rPr>
              <a:t>On a month-on-month basis, eight sub-classes recorded inflation rates higher than the overall inflation (5.8%). This was distantly led by Fruit and Vegetable Juices (15.0%) followed by Oils and Fats (12.4%) and Water (11.8%)</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10</a:t>
            </a:fld>
            <a:endParaRPr lang="en-GB" dirty="0"/>
          </a:p>
        </p:txBody>
      </p:sp>
    </p:spTree>
    <p:extLst>
      <p:ext uri="{BB962C8B-B14F-4D97-AF65-F5344CB8AC3E}">
        <p14:creationId xmlns:p14="http://schemas.microsoft.com/office/powerpoint/2010/main" val="207114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inflation for imported goods was 24.7% (which is higher than the 17.3% recorded for March 2022) while the</a:t>
            </a:r>
          </a:p>
          <a:p>
            <a:r>
              <a:rPr lang="en-GB" sz="1200" kern="1200" dirty="0">
                <a:solidFill>
                  <a:schemeClr val="tx1"/>
                </a:solidFill>
                <a:effectLst/>
                <a:latin typeface="+mn-lt"/>
                <a:ea typeface="+mn-ea"/>
                <a:cs typeface="+mn-cs"/>
              </a:rPr>
              <a:t>inflation for locally produced items was 23.0% (up from the 20.0% recorded in March 2022).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the first time in 29 months that inflation for imported items exceeded domestic inflation.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16612D9-2455-4B10-88F2-93270A67D0F3}" type="slidenum">
              <a:rPr lang="en-GB" smtClean="0"/>
              <a:t>11</a:t>
            </a:fld>
            <a:endParaRPr lang="en-GB" dirty="0"/>
          </a:p>
        </p:txBody>
      </p:sp>
    </p:spTree>
    <p:extLst>
      <p:ext uri="{BB962C8B-B14F-4D97-AF65-F5344CB8AC3E}">
        <p14:creationId xmlns:p14="http://schemas.microsoft.com/office/powerpoint/2010/main" val="192191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12</a:t>
            </a:fld>
            <a:endParaRPr lang="en-GB" dirty="0"/>
          </a:p>
        </p:txBody>
      </p:sp>
    </p:spTree>
    <p:extLst>
      <p:ext uri="{BB962C8B-B14F-4D97-AF65-F5344CB8AC3E}">
        <p14:creationId xmlns:p14="http://schemas.microsoft.com/office/powerpoint/2010/main" val="34224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13</a:t>
            </a:fld>
            <a:endParaRPr lang="en-GB" dirty="0"/>
          </a:p>
        </p:txBody>
      </p:sp>
    </p:spTree>
    <p:extLst>
      <p:ext uri="{BB962C8B-B14F-4D97-AF65-F5344CB8AC3E}">
        <p14:creationId xmlns:p14="http://schemas.microsoft.com/office/powerpoint/2010/main" val="92987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15</a:t>
            </a:fld>
            <a:endParaRPr lang="en-GB" dirty="0"/>
          </a:p>
        </p:txBody>
      </p:sp>
    </p:spTree>
    <p:extLst>
      <p:ext uri="{BB962C8B-B14F-4D97-AF65-F5344CB8AC3E}">
        <p14:creationId xmlns:p14="http://schemas.microsoft.com/office/powerpoint/2010/main" val="2518576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16</a:t>
            </a:fld>
            <a:endParaRPr lang="en-GB" dirty="0"/>
          </a:p>
        </p:txBody>
      </p:sp>
    </p:spTree>
    <p:extLst>
      <p:ext uri="{BB962C8B-B14F-4D97-AF65-F5344CB8AC3E}">
        <p14:creationId xmlns:p14="http://schemas.microsoft.com/office/powerpoint/2010/main" val="1823329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17</a:t>
            </a:fld>
            <a:endParaRPr lang="en-GB" dirty="0"/>
          </a:p>
        </p:txBody>
      </p:sp>
    </p:spTree>
    <p:extLst>
      <p:ext uri="{BB962C8B-B14F-4D97-AF65-F5344CB8AC3E}">
        <p14:creationId xmlns:p14="http://schemas.microsoft.com/office/powerpoint/2010/main" val="3926462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18</a:t>
            </a:fld>
            <a:endParaRPr lang="en-GB" dirty="0"/>
          </a:p>
        </p:txBody>
      </p:sp>
    </p:spTree>
    <p:extLst>
      <p:ext uri="{BB962C8B-B14F-4D97-AF65-F5344CB8AC3E}">
        <p14:creationId xmlns:p14="http://schemas.microsoft.com/office/powerpoint/2010/main" val="1872222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19</a:t>
            </a:fld>
            <a:endParaRPr lang="en-GB"/>
          </a:p>
        </p:txBody>
      </p:sp>
    </p:spTree>
    <p:extLst>
      <p:ext uri="{BB962C8B-B14F-4D97-AF65-F5344CB8AC3E}">
        <p14:creationId xmlns:p14="http://schemas.microsoft.com/office/powerpoint/2010/main" val="104090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6612D9-2455-4B10-88F2-93270A67D0F3}" type="slidenum">
              <a:rPr lang="en-GB" smtClean="0"/>
              <a:t>1</a:t>
            </a:fld>
            <a:endParaRPr lang="en-GB" dirty="0"/>
          </a:p>
        </p:txBody>
      </p:sp>
    </p:spTree>
    <p:extLst>
      <p:ext uri="{BB962C8B-B14F-4D97-AF65-F5344CB8AC3E}">
        <p14:creationId xmlns:p14="http://schemas.microsoft.com/office/powerpoint/2010/main" val="1326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20</a:t>
            </a:fld>
            <a:endParaRPr lang="en-GB"/>
          </a:p>
        </p:txBody>
      </p:sp>
    </p:spTree>
    <p:extLst>
      <p:ext uri="{BB962C8B-B14F-4D97-AF65-F5344CB8AC3E}">
        <p14:creationId xmlns:p14="http://schemas.microsoft.com/office/powerpoint/2010/main" val="265147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2</a:t>
            </a:fld>
            <a:endParaRPr lang="en-GB" dirty="0"/>
          </a:p>
        </p:txBody>
      </p:sp>
    </p:spTree>
    <p:extLst>
      <p:ext uri="{BB962C8B-B14F-4D97-AF65-F5344CB8AC3E}">
        <p14:creationId xmlns:p14="http://schemas.microsoft.com/office/powerpoint/2010/main" val="482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3</a:t>
            </a:fld>
            <a:endParaRPr lang="en-GB" dirty="0"/>
          </a:p>
        </p:txBody>
      </p:sp>
    </p:spTree>
    <p:extLst>
      <p:ext uri="{BB962C8B-B14F-4D97-AF65-F5344CB8AC3E}">
        <p14:creationId xmlns:p14="http://schemas.microsoft.com/office/powerpoint/2010/main" val="305585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4</a:t>
            </a:fld>
            <a:endParaRPr lang="en-GB" dirty="0"/>
          </a:p>
        </p:txBody>
      </p:sp>
    </p:spTree>
    <p:extLst>
      <p:ext uri="{BB962C8B-B14F-4D97-AF65-F5344CB8AC3E}">
        <p14:creationId xmlns:p14="http://schemas.microsoft.com/office/powerpoint/2010/main" val="213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In April 2022, year-on-Year inflation increases by 4.2 percentage points (from 19.4% to 23.6%) and Month-on-Month inflation surges up by 1.1 percentage points (from 4.0% to 5.1%).</a:t>
            </a:r>
          </a:p>
          <a:p>
            <a:endParaRPr lang="en-GB" dirty="0"/>
          </a:p>
          <a:p>
            <a:r>
              <a:rPr lang="en-GB" dirty="0"/>
              <a:t>In the first quarter of 2022, the average inflation was 16.3%, relative to 10.2% recorded for the same period in 2021.</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5</a:t>
            </a:fld>
            <a:endParaRPr lang="en-GB" dirty="0"/>
          </a:p>
        </p:txBody>
      </p:sp>
    </p:spTree>
    <p:extLst>
      <p:ext uri="{BB962C8B-B14F-4D97-AF65-F5344CB8AC3E}">
        <p14:creationId xmlns:p14="http://schemas.microsoft.com/office/powerpoint/2010/main" val="248536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 margins between food and non-food inflation remains about the same for March (5.4 percentage points) and April (5.3 percentage points), 2022</a:t>
            </a:r>
          </a:p>
          <a:p>
            <a:endParaRPr lang="en-GB" dirty="0"/>
          </a:p>
          <a:p>
            <a:r>
              <a:rPr lang="en-GB" dirty="0"/>
              <a:t>For both food and non-food inflation the variation between April 2022 and the rolling average from May 2021 to April 2022 is about two-fold.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margin between month-on-month food and non-food is 1.2 percentage points for April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the first time since the rebasing of inflation in August 2019, imported inflation surpasses domestic inflation with a margin of 1.7 percentage points</a:t>
            </a:r>
          </a:p>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6</a:t>
            </a:fld>
            <a:endParaRPr lang="en-GB" dirty="0"/>
          </a:p>
        </p:txBody>
      </p:sp>
    </p:spTree>
    <p:extLst>
      <p:ext uri="{BB962C8B-B14F-4D97-AF65-F5344CB8AC3E}">
        <p14:creationId xmlns:p14="http://schemas.microsoft.com/office/powerpoint/2010/main" val="57888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For the first time since the rebasing of inflation in August 2019, Household Equipment and Maintenance (28.5%), joins Transport (33.5%), Food and Non-Alcoholic Beverages (26.6%) and Housing, Water, Gas and Electricity(25.0%) to record rates higher than the national average (23.6%).</a:t>
            </a:r>
          </a:p>
          <a:p>
            <a:endParaRPr lang="en-GB" dirty="0"/>
          </a:p>
          <a:p>
            <a:r>
              <a:rPr lang="en-GB" dirty="0"/>
              <a:t>About nine of the thirteen divisions record have April inflation rates being about twice the rolling average from May 2021 to April 2022</a:t>
            </a:r>
          </a:p>
          <a:p>
            <a:endParaRPr lang="en-GB" dirty="0"/>
          </a:p>
          <a:p>
            <a:r>
              <a:rPr lang="en-GB" dirty="0"/>
              <a:t>Insurance and Financial Services is the only division that recorded an inflation rate for April 2022 that is lower that the rolling average for the period May 2021 to April 2022</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7</a:t>
            </a:fld>
            <a:endParaRPr lang="en-GB" dirty="0"/>
          </a:p>
        </p:txBody>
      </p:sp>
    </p:spTree>
    <p:extLst>
      <p:ext uri="{BB962C8B-B14F-4D97-AF65-F5344CB8AC3E}">
        <p14:creationId xmlns:p14="http://schemas.microsoft.com/office/powerpoint/2010/main" val="357119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a month-on-month basis for April 2022, four divisions (personal Care and Miscellaneous Goods (6.1%), Food and Non-Alcoholic Beverages(5.8%), Transport (5.3%) and Alcoholic Beverages, Tobacco and Narcotics (5.3%), record inflation rates higher than the national average (5.1%).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Insurance and Financial Services on a month-on-month basis is the only division that recorded an inflation rate for April 2022 that is lower than the March 2022</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16612D9-2455-4B10-88F2-93270A67D0F3}" type="slidenum">
              <a:rPr lang="en-GB" smtClean="0"/>
              <a:t>8</a:t>
            </a:fld>
            <a:endParaRPr lang="en-GB" dirty="0"/>
          </a:p>
        </p:txBody>
      </p:sp>
    </p:spTree>
    <p:extLst>
      <p:ext uri="{BB962C8B-B14F-4D97-AF65-F5344CB8AC3E}">
        <p14:creationId xmlns:p14="http://schemas.microsoft.com/office/powerpoint/2010/main" val="1082214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3B02EE2-0482-4E5A-8286-345E63C6620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xmlns="" id="{DA763E77-8784-4206-8D91-8426BA3F1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xmlns="" id="{AC58B38C-EFF7-413F-BA73-6D30FCEC9D01}"/>
              </a:ext>
            </a:extLst>
          </p:cNvPr>
          <p:cNvSpPr>
            <a:spLocks noGrp="1"/>
          </p:cNvSpPr>
          <p:nvPr>
            <p:ph type="dt" sz="half" idx="10"/>
          </p:nvPr>
        </p:nvSpPr>
        <p:spPr/>
        <p:txBody>
          <a:bodyPr/>
          <a:lstStyle/>
          <a:p>
            <a:fld id="{D414F9DA-C245-EE47-AF97-0EAF9714E264}" type="datetime1">
              <a:rPr lang="en-US" smtClean="0"/>
              <a:t>5/11/2022</a:t>
            </a:fld>
            <a:endParaRPr lang="en-GB"/>
          </a:p>
        </p:txBody>
      </p:sp>
      <p:sp>
        <p:nvSpPr>
          <p:cNvPr id="5" name="Tijdelijke aanduiding voor voettekst 4">
            <a:extLst>
              <a:ext uri="{FF2B5EF4-FFF2-40B4-BE49-F238E27FC236}">
                <a16:creationId xmlns:a16="http://schemas.microsoft.com/office/drawing/2014/main" xmlns="" id="{7BD0FFD9-12C2-4341-A4CA-8EAB623B2457}"/>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B03AB7B4-8A41-446F-A7A6-97347E42C5B0}"/>
              </a:ext>
            </a:extLst>
          </p:cNvPr>
          <p:cNvSpPr>
            <a:spLocks noGrp="1"/>
          </p:cNvSpPr>
          <p:nvPr>
            <p:ph type="sldNum" sz="quarter" idx="12"/>
          </p:nvPr>
        </p:nvSpPr>
        <p:spPr/>
        <p:txBody>
          <a:bodyPr/>
          <a:lstStyle/>
          <a:p>
            <a:fld id="{5A54F868-F828-472F-BCFA-81EF005179B6}" type="slidenum">
              <a:rPr lang="en-GB" smtClean="0"/>
              <a:t>‹#›</a:t>
            </a:fld>
            <a:endParaRPr lang="en-GB"/>
          </a:p>
        </p:txBody>
      </p:sp>
      <p:sp>
        <p:nvSpPr>
          <p:cNvPr id="7" name="Rechthoek 6">
            <a:extLst>
              <a:ext uri="{FF2B5EF4-FFF2-40B4-BE49-F238E27FC236}">
                <a16:creationId xmlns:a16="http://schemas.microsoft.com/office/drawing/2014/main" xmlns="" id="{0B595B76-562B-44E5-9969-79BEE9074E61}"/>
              </a:ext>
            </a:extLst>
          </p:cNvPr>
          <p:cNvSpPr/>
          <p:nvPr userDrawn="1"/>
        </p:nvSpPr>
        <p:spPr>
          <a:xfrm>
            <a:off x="1" y="0"/>
            <a:ext cx="12192000" cy="6858000"/>
          </a:xfrm>
          <a:prstGeom prst="rect">
            <a:avLst/>
          </a:prstGeom>
          <a:solidFill>
            <a:srgbClr val="3828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1" name="Tekstvak 10">
            <a:extLst>
              <a:ext uri="{FF2B5EF4-FFF2-40B4-BE49-F238E27FC236}">
                <a16:creationId xmlns:a16="http://schemas.microsoft.com/office/drawing/2014/main" xmlns="" id="{846EC28B-FDEF-4D2B-B836-F45B6134AE41}"/>
              </a:ext>
            </a:extLst>
          </p:cNvPr>
          <p:cNvSpPr txBox="1"/>
          <p:nvPr userDrawn="1"/>
        </p:nvSpPr>
        <p:spPr>
          <a:xfrm>
            <a:off x="61913" y="820519"/>
            <a:ext cx="12068174" cy="1938992"/>
          </a:xfrm>
          <a:prstGeom prst="rect">
            <a:avLst/>
          </a:prstGeom>
          <a:noFill/>
        </p:spPr>
        <p:txBody>
          <a:bodyPr wrap="square" rtlCol="0">
            <a:spAutoFit/>
          </a:bodyPr>
          <a:lstStyle/>
          <a:p>
            <a:pPr algn="ctr"/>
            <a:r>
              <a:rPr lang="en-GB" sz="6000" b="1" dirty="0">
                <a:solidFill>
                  <a:srgbClr val="CE1126"/>
                </a:solidFill>
                <a:latin typeface="Crimson Text" panose="02000503000000000000" pitchFamily="2" charset="0"/>
                <a:ea typeface="Cambria" panose="02040503050406030204" pitchFamily="18" charset="0"/>
              </a:rPr>
              <a:t>PRESS </a:t>
            </a:r>
          </a:p>
          <a:p>
            <a:pPr algn="ctr"/>
            <a:r>
              <a:rPr lang="en-GB" sz="6000" b="1" dirty="0">
                <a:solidFill>
                  <a:srgbClr val="CE1126"/>
                </a:solidFill>
                <a:latin typeface="Crimson Text" panose="02000503000000000000" pitchFamily="2" charset="0"/>
                <a:ea typeface="Cambria" panose="02040503050406030204" pitchFamily="18" charset="0"/>
              </a:rPr>
              <a:t>RELEASE</a:t>
            </a:r>
          </a:p>
        </p:txBody>
      </p:sp>
      <p:pic>
        <p:nvPicPr>
          <p:cNvPr id="13" name="Afbeelding 12" descr="Afbeelding met tekst, boek&#10;&#10;Automatisch gegenereerde beschrijving">
            <a:extLst>
              <a:ext uri="{FF2B5EF4-FFF2-40B4-BE49-F238E27FC236}">
                <a16:creationId xmlns:a16="http://schemas.microsoft.com/office/drawing/2014/main" xmlns="" id="{F430C907-0E0B-4BF8-B2E8-937406AE61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774" y="250981"/>
            <a:ext cx="3439662" cy="2858852"/>
          </a:xfrm>
          <a:prstGeom prst="rect">
            <a:avLst/>
          </a:prstGeom>
        </p:spPr>
      </p:pic>
      <p:pic>
        <p:nvPicPr>
          <p:cNvPr id="15" name="Afbeelding 14" descr="Afbeelding met teken, tekst, buiten&#10;&#10;Automatisch gegenereerde beschrijving">
            <a:extLst>
              <a:ext uri="{FF2B5EF4-FFF2-40B4-BE49-F238E27FC236}">
                <a16:creationId xmlns:a16="http://schemas.microsoft.com/office/drawing/2014/main" xmlns="" id="{6ABD3FB0-C4FE-40A4-AD35-947352C9B6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1923" y="320880"/>
            <a:ext cx="2894303" cy="2858852"/>
          </a:xfrm>
          <a:prstGeom prst="rect">
            <a:avLst/>
          </a:prstGeom>
        </p:spPr>
      </p:pic>
    </p:spTree>
    <p:extLst>
      <p:ext uri="{BB962C8B-B14F-4D97-AF65-F5344CB8AC3E}">
        <p14:creationId xmlns:p14="http://schemas.microsoft.com/office/powerpoint/2010/main" val="32144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8E77693-E8DC-4F71-9B53-693EE24C9F4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9C8FDF14-35DE-4AB8-ADEA-48752CD85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F8E0CB26-E796-4FB4-9934-995ADC12AFC4}"/>
              </a:ext>
            </a:extLst>
          </p:cNvPr>
          <p:cNvSpPr>
            <a:spLocks noGrp="1"/>
          </p:cNvSpPr>
          <p:nvPr>
            <p:ph type="dt" sz="half" idx="10"/>
          </p:nvPr>
        </p:nvSpPr>
        <p:spPr/>
        <p:txBody>
          <a:bodyPr/>
          <a:lstStyle/>
          <a:p>
            <a:fld id="{370047B6-6AA3-4117-AD94-E637FBA6D54B}" type="datetimeFigureOut">
              <a:rPr lang="en-GB" smtClean="0"/>
              <a:t>11/05/2022</a:t>
            </a:fld>
            <a:endParaRPr lang="en-GB"/>
          </a:p>
        </p:txBody>
      </p:sp>
      <p:sp>
        <p:nvSpPr>
          <p:cNvPr id="5" name="Tijdelijke aanduiding voor voettekst 4">
            <a:extLst>
              <a:ext uri="{FF2B5EF4-FFF2-40B4-BE49-F238E27FC236}">
                <a16:creationId xmlns:a16="http://schemas.microsoft.com/office/drawing/2014/main" xmlns="" id="{60564F2E-3DE3-4EC7-97C9-2CE840E4C68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E439161B-D7C7-4503-9E50-573C848FF450}"/>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1058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0E2839D-2206-4DB9-8C62-BA102A651E88}"/>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04128228-AA6B-4180-80CD-5DD58603AE8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xmlns="" id="{0F254E08-43A5-47C4-81A9-B31965B6A49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xmlns="" id="{42E49524-EB64-4470-AECC-090735D3FAA6}"/>
              </a:ext>
            </a:extLst>
          </p:cNvPr>
          <p:cNvSpPr>
            <a:spLocks noGrp="1"/>
          </p:cNvSpPr>
          <p:nvPr>
            <p:ph type="dt" sz="half" idx="10"/>
          </p:nvPr>
        </p:nvSpPr>
        <p:spPr/>
        <p:txBody>
          <a:bodyPr/>
          <a:lstStyle/>
          <a:p>
            <a:fld id="{370047B6-6AA3-4117-AD94-E637FBA6D54B}" type="datetimeFigureOut">
              <a:rPr lang="en-GB" smtClean="0"/>
              <a:t>11/05/2022</a:t>
            </a:fld>
            <a:endParaRPr lang="en-GB"/>
          </a:p>
        </p:txBody>
      </p:sp>
      <p:sp>
        <p:nvSpPr>
          <p:cNvPr id="6" name="Tijdelijke aanduiding voor voettekst 5">
            <a:extLst>
              <a:ext uri="{FF2B5EF4-FFF2-40B4-BE49-F238E27FC236}">
                <a16:creationId xmlns:a16="http://schemas.microsoft.com/office/drawing/2014/main" xmlns="" id="{0D885207-60E6-4662-AC31-9FB3C35F9782}"/>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170DF29A-2B98-48E5-9B80-1AA4FB133DA6}"/>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409979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04D995-F629-40E1-9BFA-BE6FC4476FDF}"/>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C4391238-ECC1-47F0-A386-5B3034FC6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322C6D1C-DAA8-4C20-B7D3-2DCBA7D45DF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xmlns="" id="{404AC124-A542-4C28-8C2A-F86BC4798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FDAB7C6B-FBE7-47ED-855B-51372C5DF08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xmlns="" id="{E58AF54B-A2D1-4EF2-82DD-50DF557A871F}"/>
              </a:ext>
            </a:extLst>
          </p:cNvPr>
          <p:cNvSpPr>
            <a:spLocks noGrp="1"/>
          </p:cNvSpPr>
          <p:nvPr>
            <p:ph type="dt" sz="half" idx="10"/>
          </p:nvPr>
        </p:nvSpPr>
        <p:spPr/>
        <p:txBody>
          <a:bodyPr/>
          <a:lstStyle/>
          <a:p>
            <a:fld id="{370047B6-6AA3-4117-AD94-E637FBA6D54B}" type="datetimeFigureOut">
              <a:rPr lang="en-GB" smtClean="0"/>
              <a:t>11/05/2022</a:t>
            </a:fld>
            <a:endParaRPr lang="en-GB"/>
          </a:p>
        </p:txBody>
      </p:sp>
      <p:sp>
        <p:nvSpPr>
          <p:cNvPr id="8" name="Tijdelijke aanduiding voor voettekst 7">
            <a:extLst>
              <a:ext uri="{FF2B5EF4-FFF2-40B4-BE49-F238E27FC236}">
                <a16:creationId xmlns:a16="http://schemas.microsoft.com/office/drawing/2014/main" xmlns="" id="{FB63B45D-CE24-491D-A8C3-25037AA7C013}"/>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xmlns="" id="{F6BADE8F-3669-423E-BF65-6F85B806C473}"/>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25410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EB91912-C215-4752-8103-057E27163F1F}"/>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xmlns="" id="{02F6D7F4-B9D8-4536-BFCD-4E6490E20211}"/>
              </a:ext>
            </a:extLst>
          </p:cNvPr>
          <p:cNvSpPr>
            <a:spLocks noGrp="1"/>
          </p:cNvSpPr>
          <p:nvPr>
            <p:ph type="dt" sz="half" idx="10"/>
          </p:nvPr>
        </p:nvSpPr>
        <p:spPr/>
        <p:txBody>
          <a:bodyPr/>
          <a:lstStyle/>
          <a:p>
            <a:fld id="{370047B6-6AA3-4117-AD94-E637FBA6D54B}" type="datetimeFigureOut">
              <a:rPr lang="en-GB" smtClean="0"/>
              <a:t>11/05/2022</a:t>
            </a:fld>
            <a:endParaRPr lang="en-GB"/>
          </a:p>
        </p:txBody>
      </p:sp>
      <p:sp>
        <p:nvSpPr>
          <p:cNvPr id="4" name="Tijdelijke aanduiding voor voettekst 3">
            <a:extLst>
              <a:ext uri="{FF2B5EF4-FFF2-40B4-BE49-F238E27FC236}">
                <a16:creationId xmlns:a16="http://schemas.microsoft.com/office/drawing/2014/main" xmlns="" id="{7648D00D-EB3D-471A-9043-0271CAC7CA4E}"/>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xmlns="" id="{71D026EF-0740-433B-A0C0-73265A7BC8C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109447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1A817220-86C2-4A41-B42E-DEEDE44382E9}"/>
              </a:ext>
            </a:extLst>
          </p:cNvPr>
          <p:cNvSpPr>
            <a:spLocks noGrp="1"/>
          </p:cNvSpPr>
          <p:nvPr>
            <p:ph type="dt" sz="half" idx="10"/>
          </p:nvPr>
        </p:nvSpPr>
        <p:spPr/>
        <p:txBody>
          <a:bodyPr/>
          <a:lstStyle/>
          <a:p>
            <a:fld id="{370047B6-6AA3-4117-AD94-E637FBA6D54B}" type="datetimeFigureOut">
              <a:rPr lang="en-GB" smtClean="0"/>
              <a:t>11/05/2022</a:t>
            </a:fld>
            <a:endParaRPr lang="en-GB"/>
          </a:p>
        </p:txBody>
      </p:sp>
      <p:sp>
        <p:nvSpPr>
          <p:cNvPr id="3" name="Tijdelijke aanduiding voor voettekst 2">
            <a:extLst>
              <a:ext uri="{FF2B5EF4-FFF2-40B4-BE49-F238E27FC236}">
                <a16:creationId xmlns:a16="http://schemas.microsoft.com/office/drawing/2014/main" xmlns="" id="{68044D9C-826B-4898-A07C-4291F588D2C5}"/>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xmlns="" id="{382949E6-996C-42FE-AFFA-F97E575755EE}"/>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227147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BD673B-EA8F-4D30-A775-7D1061C1171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0A8C8935-A843-45F4-9EE5-78C34E0ECB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8F2FD77A-31BD-46A6-90D8-C615B14E6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46DBCEBB-EC7D-462E-939B-748A0DDE8E6C}"/>
              </a:ext>
            </a:extLst>
          </p:cNvPr>
          <p:cNvSpPr>
            <a:spLocks noGrp="1"/>
          </p:cNvSpPr>
          <p:nvPr>
            <p:ph type="dt" sz="half" idx="10"/>
          </p:nvPr>
        </p:nvSpPr>
        <p:spPr/>
        <p:txBody>
          <a:bodyPr/>
          <a:lstStyle/>
          <a:p>
            <a:fld id="{370047B6-6AA3-4117-AD94-E637FBA6D54B}" type="datetimeFigureOut">
              <a:rPr lang="en-GB" smtClean="0"/>
              <a:t>11/05/2022</a:t>
            </a:fld>
            <a:endParaRPr lang="en-GB"/>
          </a:p>
        </p:txBody>
      </p:sp>
      <p:sp>
        <p:nvSpPr>
          <p:cNvPr id="6" name="Tijdelijke aanduiding voor voettekst 5">
            <a:extLst>
              <a:ext uri="{FF2B5EF4-FFF2-40B4-BE49-F238E27FC236}">
                <a16:creationId xmlns:a16="http://schemas.microsoft.com/office/drawing/2014/main" xmlns="" id="{CAB0B17F-D1C9-40D4-9910-6C29FB9CF686}"/>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032050A7-9E83-4255-9A3E-04F452DF591F}"/>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117392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E091828-7D2B-4254-B706-B7C5DC5F88A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3505B510-19D4-4A55-BE30-9DC82B062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xmlns="" id="{54E8A9FC-E459-4ACC-8670-CB43BE6E0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5DA9A0F6-5F99-49CA-8DEC-84BF3ABDA094}"/>
              </a:ext>
            </a:extLst>
          </p:cNvPr>
          <p:cNvSpPr>
            <a:spLocks noGrp="1"/>
          </p:cNvSpPr>
          <p:nvPr>
            <p:ph type="dt" sz="half" idx="10"/>
          </p:nvPr>
        </p:nvSpPr>
        <p:spPr/>
        <p:txBody>
          <a:bodyPr/>
          <a:lstStyle/>
          <a:p>
            <a:fld id="{370047B6-6AA3-4117-AD94-E637FBA6D54B}" type="datetimeFigureOut">
              <a:rPr lang="en-GB" smtClean="0"/>
              <a:t>11/05/2022</a:t>
            </a:fld>
            <a:endParaRPr lang="en-GB"/>
          </a:p>
        </p:txBody>
      </p:sp>
      <p:sp>
        <p:nvSpPr>
          <p:cNvPr id="6" name="Tijdelijke aanduiding voor voettekst 5">
            <a:extLst>
              <a:ext uri="{FF2B5EF4-FFF2-40B4-BE49-F238E27FC236}">
                <a16:creationId xmlns:a16="http://schemas.microsoft.com/office/drawing/2014/main" xmlns="" id="{5937CD8C-B829-49C4-8CEA-086A3640B52A}"/>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72CF9C3A-F065-4816-92A8-7FE52830681E}"/>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30053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34C9E27-9954-4557-A9FA-4AF62E2F262C}"/>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97B12E94-E452-40B3-AFA9-52CF10CF8C1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A347990E-0B39-463F-81C9-CC7DAD8F3185}"/>
              </a:ext>
            </a:extLst>
          </p:cNvPr>
          <p:cNvSpPr>
            <a:spLocks noGrp="1"/>
          </p:cNvSpPr>
          <p:nvPr>
            <p:ph type="dt" sz="half" idx="10"/>
          </p:nvPr>
        </p:nvSpPr>
        <p:spPr/>
        <p:txBody>
          <a:bodyPr/>
          <a:lstStyle/>
          <a:p>
            <a:fld id="{370047B6-6AA3-4117-AD94-E637FBA6D54B}" type="datetimeFigureOut">
              <a:rPr lang="en-GB" smtClean="0"/>
              <a:t>11/05/2022</a:t>
            </a:fld>
            <a:endParaRPr lang="en-GB"/>
          </a:p>
        </p:txBody>
      </p:sp>
      <p:sp>
        <p:nvSpPr>
          <p:cNvPr id="5" name="Tijdelijke aanduiding voor voettekst 4">
            <a:extLst>
              <a:ext uri="{FF2B5EF4-FFF2-40B4-BE49-F238E27FC236}">
                <a16:creationId xmlns:a16="http://schemas.microsoft.com/office/drawing/2014/main" xmlns="" id="{205F2EBA-525F-47EE-A48D-A8CA739586A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F9EB77B8-E5CB-4905-B7B2-83BD64DBA4E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500088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F369A613-2383-4705-94FC-583F00A63174}"/>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3CAFBCD3-FB14-4889-9F8E-C150F86D390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7ED4B336-2183-4675-967B-C2EF9A01F2E3}"/>
              </a:ext>
            </a:extLst>
          </p:cNvPr>
          <p:cNvSpPr>
            <a:spLocks noGrp="1"/>
          </p:cNvSpPr>
          <p:nvPr>
            <p:ph type="dt" sz="half" idx="10"/>
          </p:nvPr>
        </p:nvSpPr>
        <p:spPr/>
        <p:txBody>
          <a:bodyPr/>
          <a:lstStyle/>
          <a:p>
            <a:fld id="{370047B6-6AA3-4117-AD94-E637FBA6D54B}" type="datetimeFigureOut">
              <a:rPr lang="en-GB" smtClean="0"/>
              <a:t>11/05/2022</a:t>
            </a:fld>
            <a:endParaRPr lang="en-GB"/>
          </a:p>
        </p:txBody>
      </p:sp>
      <p:sp>
        <p:nvSpPr>
          <p:cNvPr id="5" name="Tijdelijke aanduiding voor voettekst 4">
            <a:extLst>
              <a:ext uri="{FF2B5EF4-FFF2-40B4-BE49-F238E27FC236}">
                <a16:creationId xmlns:a16="http://schemas.microsoft.com/office/drawing/2014/main" xmlns="" id="{935691B2-EA43-481B-AD13-155A2DA7D098}"/>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A2533EEB-5B7A-47A9-85FF-54CFF8F07628}"/>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68949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6265" y="1122363"/>
            <a:ext cx="6316393"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86265" y="3602038"/>
            <a:ext cx="6316393"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DB83E5F-646B-634E-ADD7-4477FD0CBE69}" type="datetime1">
              <a:rPr lang="en-US" smtClean="0"/>
              <a:t>5/11/2022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ACEF5A-831C-E149-AD74-3E1CD52B2A73}" type="slidenum">
              <a:rPr lang="en-US"/>
              <a:pPr>
                <a:defRPr/>
              </a:pPr>
              <a:t>‹#›</a:t>
            </a:fld>
            <a:endParaRPr lang="en-US"/>
          </a:p>
        </p:txBody>
      </p:sp>
    </p:spTree>
    <p:extLst>
      <p:ext uri="{BB962C8B-B14F-4D97-AF65-F5344CB8AC3E}">
        <p14:creationId xmlns:p14="http://schemas.microsoft.com/office/powerpoint/2010/main" val="35609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4CE5BC4-46FB-41ED-BDBA-EA1CFD5C53EB}"/>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xmlns="" id="{823E9BE9-6021-4E6E-8C23-74B6AA83CF64}"/>
              </a:ext>
            </a:extLst>
          </p:cNvPr>
          <p:cNvSpPr>
            <a:spLocks noGrp="1"/>
          </p:cNvSpPr>
          <p:nvPr>
            <p:ph type="dt" sz="half" idx="10"/>
          </p:nvPr>
        </p:nvSpPr>
        <p:spPr/>
        <p:txBody>
          <a:bodyPr/>
          <a:lstStyle/>
          <a:p>
            <a:fld id="{01A1D167-56E0-A143-98A6-93060D65392C}" type="datetime1">
              <a:rPr lang="en-US" smtClean="0"/>
              <a:t>5/11/2022</a:t>
            </a:fld>
            <a:endParaRPr lang="en-GB"/>
          </a:p>
        </p:txBody>
      </p:sp>
      <p:sp>
        <p:nvSpPr>
          <p:cNvPr id="4" name="Tijdelijke aanduiding voor voettekst 3">
            <a:extLst>
              <a:ext uri="{FF2B5EF4-FFF2-40B4-BE49-F238E27FC236}">
                <a16:creationId xmlns:a16="http://schemas.microsoft.com/office/drawing/2014/main" xmlns="" id="{FB0A4635-0FE4-4DB4-AED5-29135D50BA8C}"/>
              </a:ext>
            </a:extLst>
          </p:cNvPr>
          <p:cNvSpPr>
            <a:spLocks noGrp="1"/>
          </p:cNvSpPr>
          <p:nvPr>
            <p:ph type="ftr" sz="quarter" idx="11"/>
          </p:nvPr>
        </p:nvSpPr>
        <p:spPr/>
        <p:txBody>
          <a:bodyPr/>
          <a:lstStyle/>
          <a:p>
            <a:endParaRPr lang="en-GB" dirty="0"/>
          </a:p>
        </p:txBody>
      </p:sp>
      <p:sp>
        <p:nvSpPr>
          <p:cNvPr id="5" name="Tijdelijke aanduiding voor dianummer 4">
            <a:extLst>
              <a:ext uri="{FF2B5EF4-FFF2-40B4-BE49-F238E27FC236}">
                <a16:creationId xmlns:a16="http://schemas.microsoft.com/office/drawing/2014/main" xmlns="" id="{70BF83B5-63DF-42A6-9F4C-6369A70901E7}"/>
              </a:ext>
            </a:extLst>
          </p:cNvPr>
          <p:cNvSpPr>
            <a:spLocks noGrp="1"/>
          </p:cNvSpPr>
          <p:nvPr>
            <p:ph type="sldNum" sz="quarter" idx="12"/>
          </p:nvPr>
        </p:nvSpPr>
        <p:spPr/>
        <p:txBody>
          <a:bodyPr/>
          <a:lstStyle/>
          <a:p>
            <a:fld id="{5A54F868-F828-472F-BCFA-81EF005179B6}" type="slidenum">
              <a:rPr lang="en-GB" smtClean="0"/>
              <a:t>‹#›</a:t>
            </a:fld>
            <a:endParaRPr lang="en-GB" dirty="0"/>
          </a:p>
        </p:txBody>
      </p:sp>
    </p:spTree>
    <p:extLst>
      <p:ext uri="{BB962C8B-B14F-4D97-AF65-F5344CB8AC3E}">
        <p14:creationId xmlns:p14="http://schemas.microsoft.com/office/powerpoint/2010/main" val="3372854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20BD131-1288-7047-AD22-2B3CDA1DF8B9}" type="datetime1">
              <a:rPr lang="en-US" smtClean="0"/>
              <a:t>5/11/2022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08FBC5-ED23-2943-9810-ABC0351CB05B}" type="slidenum">
              <a:rPr lang="en-US"/>
              <a:pPr>
                <a:defRPr/>
              </a:pPr>
              <a:t>‹#›</a:t>
            </a:fld>
            <a:endParaRPr lang="en-US"/>
          </a:p>
        </p:txBody>
      </p:sp>
    </p:spTree>
    <p:extLst>
      <p:ext uri="{BB962C8B-B14F-4D97-AF65-F5344CB8AC3E}">
        <p14:creationId xmlns:p14="http://schemas.microsoft.com/office/powerpoint/2010/main" val="2898906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C88A98A-8FEE-BB47-99E7-EBFF14120D90}" type="datetime1">
              <a:rPr lang="en-US" smtClean="0"/>
              <a:t>5/11/2022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42870D-59FD-3147-A418-DBCE21DE6044}" type="slidenum">
              <a:rPr lang="en-US"/>
              <a:pPr>
                <a:defRPr/>
              </a:pPr>
              <a:t>‹#›</a:t>
            </a:fld>
            <a:endParaRPr lang="en-US"/>
          </a:p>
        </p:txBody>
      </p:sp>
    </p:spTree>
    <p:extLst>
      <p:ext uri="{BB962C8B-B14F-4D97-AF65-F5344CB8AC3E}">
        <p14:creationId xmlns:p14="http://schemas.microsoft.com/office/powerpoint/2010/main" val="3479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906744AE-3B8E-3140-B7A6-74DC13F62BBE}" type="datetime1">
              <a:rPr lang="en-US" smtClean="0"/>
              <a:t>5/11/2022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3F836B9-7789-7647-86AC-A216ADAC25BA}" type="slidenum">
              <a:rPr lang="en-US"/>
              <a:pPr>
                <a:defRPr/>
              </a:pPr>
              <a:t>‹#›</a:t>
            </a:fld>
            <a:endParaRPr lang="en-US"/>
          </a:p>
        </p:txBody>
      </p:sp>
    </p:spTree>
    <p:extLst>
      <p:ext uri="{BB962C8B-B14F-4D97-AF65-F5344CB8AC3E}">
        <p14:creationId xmlns:p14="http://schemas.microsoft.com/office/powerpoint/2010/main" val="735785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3AB902F6-27EA-754B-8778-6B0DA8D0CD23}" type="datetime1">
              <a:rPr lang="en-US" smtClean="0"/>
              <a:t>5/11/2022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2DECD12-9136-3A4F-B4C4-11C5060CF907}" type="slidenum">
              <a:rPr lang="en-US"/>
              <a:pPr>
                <a:defRPr/>
              </a:pPr>
              <a:t>‹#›</a:t>
            </a:fld>
            <a:endParaRPr lang="en-US"/>
          </a:p>
        </p:txBody>
      </p:sp>
    </p:spTree>
    <p:extLst>
      <p:ext uri="{BB962C8B-B14F-4D97-AF65-F5344CB8AC3E}">
        <p14:creationId xmlns:p14="http://schemas.microsoft.com/office/powerpoint/2010/main" val="879298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22D55F98-F2F6-9A48-A7EC-D07767B42560}" type="datetime1">
              <a:rPr lang="en-US" smtClean="0"/>
              <a:t>5/11/2022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C59F139-11E4-6447-9958-7CDD114E6052}" type="slidenum">
              <a:rPr lang="en-US"/>
              <a:pPr>
                <a:defRPr/>
              </a:pPr>
              <a:t>‹#›</a:t>
            </a:fld>
            <a:endParaRPr lang="en-US"/>
          </a:p>
        </p:txBody>
      </p:sp>
    </p:spTree>
    <p:extLst>
      <p:ext uri="{BB962C8B-B14F-4D97-AF65-F5344CB8AC3E}">
        <p14:creationId xmlns:p14="http://schemas.microsoft.com/office/powerpoint/2010/main" val="205598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4DBC161-3B2B-1A48-925E-09118FEE6C4C}" type="datetime1">
              <a:rPr lang="en-US" smtClean="0"/>
              <a:t>5/11/2022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FF6AA1F-C6BF-D842-B347-B73BE97E5B0D}" type="slidenum">
              <a:rPr lang="en-US"/>
              <a:pPr>
                <a:defRPr/>
              </a:pPr>
              <a:t>‹#›</a:t>
            </a:fld>
            <a:endParaRPr lang="en-US"/>
          </a:p>
        </p:txBody>
      </p:sp>
    </p:spTree>
    <p:extLst>
      <p:ext uri="{BB962C8B-B14F-4D97-AF65-F5344CB8AC3E}">
        <p14:creationId xmlns:p14="http://schemas.microsoft.com/office/powerpoint/2010/main" val="16522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D27E847A-3B54-0640-A7D0-3EB06B87A7A2}" type="datetime1">
              <a:rPr lang="en-US" smtClean="0"/>
              <a:t>5/11/2022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DAB444F-79E3-8D42-97EE-4E7C485D036B}" type="slidenum">
              <a:rPr lang="en-US"/>
              <a:pPr>
                <a:defRPr/>
              </a:pPr>
              <a:t>‹#›</a:t>
            </a:fld>
            <a:endParaRPr lang="en-US"/>
          </a:p>
        </p:txBody>
      </p:sp>
    </p:spTree>
    <p:extLst>
      <p:ext uri="{BB962C8B-B14F-4D97-AF65-F5344CB8AC3E}">
        <p14:creationId xmlns:p14="http://schemas.microsoft.com/office/powerpoint/2010/main" val="3521299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E020240-4472-8547-AE0D-AA3893129F2E}" type="datetime1">
              <a:rPr lang="en-US" smtClean="0"/>
              <a:t>5/11/2022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E13569B-C63C-EF44-BCAE-6D85929A9813}" type="slidenum">
              <a:rPr lang="en-US"/>
              <a:pPr>
                <a:defRPr/>
              </a:pPr>
              <a:t>‹#›</a:t>
            </a:fld>
            <a:endParaRPr lang="en-US"/>
          </a:p>
        </p:txBody>
      </p:sp>
    </p:spTree>
    <p:extLst>
      <p:ext uri="{BB962C8B-B14F-4D97-AF65-F5344CB8AC3E}">
        <p14:creationId xmlns:p14="http://schemas.microsoft.com/office/powerpoint/2010/main" val="3733284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FF259C-50FD-B741-9E7B-1068D99E04E8}" type="datetime1">
              <a:rPr lang="en-US" smtClean="0"/>
              <a:t>5/11/2022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E93ABD-7FF0-C844-90D7-AC600855E2E1}" type="slidenum">
              <a:rPr lang="en-US"/>
              <a:pPr>
                <a:defRPr/>
              </a:pPr>
              <a:t>‹#›</a:t>
            </a:fld>
            <a:endParaRPr lang="en-US"/>
          </a:p>
        </p:txBody>
      </p:sp>
    </p:spTree>
    <p:extLst>
      <p:ext uri="{BB962C8B-B14F-4D97-AF65-F5344CB8AC3E}">
        <p14:creationId xmlns:p14="http://schemas.microsoft.com/office/powerpoint/2010/main" val="2126479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6721BA-B411-2A42-9F2C-8AF10CCCE2AC}" type="datetime1">
              <a:rPr lang="en-US" smtClean="0"/>
              <a:t>5/11/2022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16F82F-32CE-8C46-BD09-02EC3A4AF306}" type="slidenum">
              <a:rPr lang="en-US"/>
              <a:pPr>
                <a:defRPr/>
              </a:pPr>
              <a:t>‹#›</a:t>
            </a:fld>
            <a:endParaRPr lang="en-US"/>
          </a:p>
        </p:txBody>
      </p:sp>
    </p:spTree>
    <p:extLst>
      <p:ext uri="{BB962C8B-B14F-4D97-AF65-F5344CB8AC3E}">
        <p14:creationId xmlns:p14="http://schemas.microsoft.com/office/powerpoint/2010/main" val="195880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FEDAF555-5517-4635-8C18-E8768F59E253}"/>
              </a:ext>
            </a:extLst>
          </p:cNvPr>
          <p:cNvSpPr>
            <a:spLocks noGrp="1"/>
          </p:cNvSpPr>
          <p:nvPr>
            <p:ph type="dt" sz="half" idx="10"/>
          </p:nvPr>
        </p:nvSpPr>
        <p:spPr/>
        <p:txBody>
          <a:bodyPr/>
          <a:lstStyle/>
          <a:p>
            <a:fld id="{4DC2F76D-6605-0A4B-82B8-8EA0AB2CAED6}" type="datetime1">
              <a:rPr lang="en-US" smtClean="0"/>
              <a:t>5/11/2022</a:t>
            </a:fld>
            <a:endParaRPr lang="en-GB"/>
          </a:p>
        </p:txBody>
      </p:sp>
      <p:sp>
        <p:nvSpPr>
          <p:cNvPr id="3" name="Tijdelijke aanduiding voor voettekst 2">
            <a:extLst>
              <a:ext uri="{FF2B5EF4-FFF2-40B4-BE49-F238E27FC236}">
                <a16:creationId xmlns:a16="http://schemas.microsoft.com/office/drawing/2014/main" xmlns="" id="{3FA34D8C-F194-405D-8BDE-5CF06F587115}"/>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xmlns="" id="{35BFA185-D275-4BA1-B6E3-E3625D692188}"/>
              </a:ext>
            </a:extLst>
          </p:cNvPr>
          <p:cNvSpPr>
            <a:spLocks noGrp="1"/>
          </p:cNvSpPr>
          <p:nvPr>
            <p:ph type="sldNum" sz="quarter" idx="12"/>
          </p:nvPr>
        </p:nvSpPr>
        <p:spPr/>
        <p:txBody>
          <a:bodyPr/>
          <a:lstStyle/>
          <a:p>
            <a:fld id="{5A54F868-F828-472F-BCFA-81EF005179B6}" type="slidenum">
              <a:rPr lang="en-GB" smtClean="0"/>
              <a:t>‹#›</a:t>
            </a:fld>
            <a:endParaRPr lang="en-GB" dirty="0"/>
          </a:p>
        </p:txBody>
      </p:sp>
    </p:spTree>
    <p:extLst>
      <p:ext uri="{BB962C8B-B14F-4D97-AF65-F5344CB8AC3E}">
        <p14:creationId xmlns:p14="http://schemas.microsoft.com/office/powerpoint/2010/main" val="1382669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4149" y="2953581"/>
            <a:ext cx="7903702" cy="1325563"/>
          </a:xfrm>
        </p:spPr>
        <p:txBody>
          <a:bodyPr/>
          <a:lstStyle>
            <a:lvl1pPr>
              <a:defRPr baseline="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AA3E6BBD-3841-EA48-8021-5EC248166142}" type="datetime1">
              <a:rPr lang="en-US" smtClean="0"/>
              <a:t>5/11/2022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63147D4-F1CC-4F4A-A2DC-4FDA7B11144B}" type="slidenum">
              <a:rPr lang="en-US"/>
              <a:pPr>
                <a:defRPr/>
              </a:pPr>
              <a:t>‹#›</a:t>
            </a:fld>
            <a:endParaRPr lang="en-US" dirty="0"/>
          </a:p>
        </p:txBody>
      </p:sp>
    </p:spTree>
    <p:extLst>
      <p:ext uri="{BB962C8B-B14F-4D97-AF65-F5344CB8AC3E}">
        <p14:creationId xmlns:p14="http://schemas.microsoft.com/office/powerpoint/2010/main" val="389018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4C9890-CC63-4C56-9A46-08D5C4C769A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D7023023-E014-42A4-BBAB-BD24357AA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6E69721B-C6B2-4C55-A2D4-ABABAED0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A7DF45B9-AC6D-43FD-94C6-91A85EBF3E6E}"/>
              </a:ext>
            </a:extLst>
          </p:cNvPr>
          <p:cNvSpPr>
            <a:spLocks noGrp="1"/>
          </p:cNvSpPr>
          <p:nvPr>
            <p:ph type="dt" sz="half" idx="10"/>
          </p:nvPr>
        </p:nvSpPr>
        <p:spPr/>
        <p:txBody>
          <a:bodyPr/>
          <a:lstStyle/>
          <a:p>
            <a:fld id="{EE3E54E8-818F-A54F-A53E-15CEF76E0FB6}" type="datetime1">
              <a:rPr lang="en-US" smtClean="0"/>
              <a:t>5/11/2022</a:t>
            </a:fld>
            <a:endParaRPr lang="en-GB"/>
          </a:p>
        </p:txBody>
      </p:sp>
      <p:sp>
        <p:nvSpPr>
          <p:cNvPr id="6" name="Tijdelijke aanduiding voor voettekst 5">
            <a:extLst>
              <a:ext uri="{FF2B5EF4-FFF2-40B4-BE49-F238E27FC236}">
                <a16:creationId xmlns:a16="http://schemas.microsoft.com/office/drawing/2014/main" xmlns="" id="{66312736-11B9-4A6A-B4DF-E18FF5DBFFC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370F4D33-657E-4D60-AAA2-A67CC327327A}"/>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135952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B4BCF7-4128-48E8-B8F7-9D1DA4A536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B070FFDF-1A0B-413C-BE49-2A638EA23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xmlns="" id="{DE8BC8EA-3479-44C9-9FB9-AFF513482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9C742705-85FD-4E62-9D62-34A8D3600DBD}"/>
              </a:ext>
            </a:extLst>
          </p:cNvPr>
          <p:cNvSpPr>
            <a:spLocks noGrp="1"/>
          </p:cNvSpPr>
          <p:nvPr>
            <p:ph type="dt" sz="half" idx="10"/>
          </p:nvPr>
        </p:nvSpPr>
        <p:spPr/>
        <p:txBody>
          <a:bodyPr/>
          <a:lstStyle/>
          <a:p>
            <a:fld id="{196DBD34-92B7-6344-9178-D0B4C01A1BEC}" type="datetime1">
              <a:rPr lang="en-US" smtClean="0"/>
              <a:t>5/11/2022</a:t>
            </a:fld>
            <a:endParaRPr lang="en-GB"/>
          </a:p>
        </p:txBody>
      </p:sp>
      <p:sp>
        <p:nvSpPr>
          <p:cNvPr id="6" name="Tijdelijke aanduiding voor voettekst 5">
            <a:extLst>
              <a:ext uri="{FF2B5EF4-FFF2-40B4-BE49-F238E27FC236}">
                <a16:creationId xmlns:a16="http://schemas.microsoft.com/office/drawing/2014/main" xmlns="" id="{44BD5EF7-8676-4DFF-893A-6D0F782A71F5}"/>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1C976D9A-3F69-472E-99C1-2DC6C0DDF411}"/>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15302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E2C7DDC-38A3-414B-B627-F5CE335F9C2D}"/>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332B3D90-4C4A-4E9E-8E0D-B3211FD8EFA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3DA0936B-FA89-4361-B210-A9CAC8887A77}"/>
              </a:ext>
            </a:extLst>
          </p:cNvPr>
          <p:cNvSpPr>
            <a:spLocks noGrp="1"/>
          </p:cNvSpPr>
          <p:nvPr>
            <p:ph type="dt" sz="half" idx="10"/>
          </p:nvPr>
        </p:nvSpPr>
        <p:spPr/>
        <p:txBody>
          <a:bodyPr/>
          <a:lstStyle/>
          <a:p>
            <a:fld id="{C780E3BF-2409-EB4F-BA15-2EDD6B6B4EF2}" type="datetime1">
              <a:rPr lang="en-US" smtClean="0"/>
              <a:t>5/11/2022</a:t>
            </a:fld>
            <a:endParaRPr lang="en-GB"/>
          </a:p>
        </p:txBody>
      </p:sp>
      <p:sp>
        <p:nvSpPr>
          <p:cNvPr id="5" name="Tijdelijke aanduiding voor voettekst 4">
            <a:extLst>
              <a:ext uri="{FF2B5EF4-FFF2-40B4-BE49-F238E27FC236}">
                <a16:creationId xmlns:a16="http://schemas.microsoft.com/office/drawing/2014/main" xmlns="" id="{02F6C4C5-AF56-45D2-B738-E6FD067945E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4DE09A5A-4235-4756-971A-6420C5729CD1}"/>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231747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CDDE3D92-1074-4A2E-9E6C-692004B7340C}"/>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D269CF62-A716-4F81-A884-28C6F90125B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18114B08-E388-4AFF-88D9-129D705DE0DA}"/>
              </a:ext>
            </a:extLst>
          </p:cNvPr>
          <p:cNvSpPr>
            <a:spLocks noGrp="1"/>
          </p:cNvSpPr>
          <p:nvPr>
            <p:ph type="dt" sz="half" idx="10"/>
          </p:nvPr>
        </p:nvSpPr>
        <p:spPr/>
        <p:txBody>
          <a:bodyPr/>
          <a:lstStyle/>
          <a:p>
            <a:fld id="{1FE15FD7-E925-6A49-86CE-127ED8481D14}" type="datetime1">
              <a:rPr lang="en-US" smtClean="0"/>
              <a:t>5/11/2022</a:t>
            </a:fld>
            <a:endParaRPr lang="en-GB"/>
          </a:p>
        </p:txBody>
      </p:sp>
      <p:sp>
        <p:nvSpPr>
          <p:cNvPr id="5" name="Tijdelijke aanduiding voor voettekst 4">
            <a:extLst>
              <a:ext uri="{FF2B5EF4-FFF2-40B4-BE49-F238E27FC236}">
                <a16:creationId xmlns:a16="http://schemas.microsoft.com/office/drawing/2014/main" xmlns="" id="{6A2F76CB-99FC-42A8-B9A2-03EC9FE1AB6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96AF27C7-9262-4D50-85FC-FA3A69675B5B}"/>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34329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E19216-9275-412C-84DB-B46288DFB5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xmlns="" id="{34665CDB-B218-4EBE-9E19-0CF8F2D53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xmlns="" id="{33A80640-1E62-483E-BF9E-FDB5B87B4E69}"/>
              </a:ext>
            </a:extLst>
          </p:cNvPr>
          <p:cNvSpPr>
            <a:spLocks noGrp="1"/>
          </p:cNvSpPr>
          <p:nvPr>
            <p:ph type="dt" sz="half" idx="10"/>
          </p:nvPr>
        </p:nvSpPr>
        <p:spPr/>
        <p:txBody>
          <a:bodyPr/>
          <a:lstStyle/>
          <a:p>
            <a:fld id="{370047B6-6AA3-4117-AD94-E637FBA6D54B}" type="datetimeFigureOut">
              <a:rPr lang="en-GB" smtClean="0"/>
              <a:t>11/05/2022</a:t>
            </a:fld>
            <a:endParaRPr lang="en-GB"/>
          </a:p>
        </p:txBody>
      </p:sp>
      <p:sp>
        <p:nvSpPr>
          <p:cNvPr id="5" name="Tijdelijke aanduiding voor voettekst 4">
            <a:extLst>
              <a:ext uri="{FF2B5EF4-FFF2-40B4-BE49-F238E27FC236}">
                <a16:creationId xmlns:a16="http://schemas.microsoft.com/office/drawing/2014/main" xmlns="" id="{0E21D783-36EF-4831-BA37-2E3E69DEB6C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E097C716-8F71-4F25-94F2-6EC830D77D61}"/>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203441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56B93F0-A4C6-42CC-82F0-5C3A33F3927C}"/>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691F6F7D-BBBB-4877-84F5-1A032D6098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161925F2-8F95-4E9D-A068-A958218C19B5}"/>
              </a:ext>
            </a:extLst>
          </p:cNvPr>
          <p:cNvSpPr>
            <a:spLocks noGrp="1"/>
          </p:cNvSpPr>
          <p:nvPr>
            <p:ph type="dt" sz="half" idx="10"/>
          </p:nvPr>
        </p:nvSpPr>
        <p:spPr/>
        <p:txBody>
          <a:bodyPr/>
          <a:lstStyle/>
          <a:p>
            <a:fld id="{370047B6-6AA3-4117-AD94-E637FBA6D54B}" type="datetimeFigureOut">
              <a:rPr lang="en-GB" smtClean="0"/>
              <a:t>11/05/2022</a:t>
            </a:fld>
            <a:endParaRPr lang="en-GB"/>
          </a:p>
        </p:txBody>
      </p:sp>
      <p:sp>
        <p:nvSpPr>
          <p:cNvPr id="5" name="Tijdelijke aanduiding voor voettekst 4">
            <a:extLst>
              <a:ext uri="{FF2B5EF4-FFF2-40B4-BE49-F238E27FC236}">
                <a16:creationId xmlns:a16="http://schemas.microsoft.com/office/drawing/2014/main" xmlns="" id="{DAC99CA4-33EF-48C3-A996-8ED31D225BF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9832A3D3-6D1A-41EB-A902-6EBBCC9F362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33423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FD319831-A940-49C3-9448-2A67A9089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46897573-D04C-47D6-A35E-296F009B5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a:extLst>
              <a:ext uri="{FF2B5EF4-FFF2-40B4-BE49-F238E27FC236}">
                <a16:creationId xmlns:a16="http://schemas.microsoft.com/office/drawing/2014/main" xmlns="" id="{C319A2FC-F61B-464E-94F3-E635677C8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3145E-2380-1E4A-BD03-61ADE7EF81FF}" type="datetime1">
              <a:rPr lang="en-US" smtClean="0"/>
              <a:t>5/11/2022</a:t>
            </a:fld>
            <a:endParaRPr lang="en-GB"/>
          </a:p>
        </p:txBody>
      </p:sp>
      <p:sp>
        <p:nvSpPr>
          <p:cNvPr id="5" name="Tijdelijke aanduiding voor voettekst 4">
            <a:extLst>
              <a:ext uri="{FF2B5EF4-FFF2-40B4-BE49-F238E27FC236}">
                <a16:creationId xmlns:a16="http://schemas.microsoft.com/office/drawing/2014/main" xmlns="" id="{ECA98F8F-373C-43C9-A39F-0D4F8AB68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xmlns="" id="{423591C6-29A5-4096-9B99-DF8DA17B0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F868-F828-472F-BCFA-81EF005179B6}" type="slidenum">
              <a:rPr lang="en-GB" smtClean="0"/>
              <a:t>‹#›</a:t>
            </a:fld>
            <a:endParaRPr lang="en-GB"/>
          </a:p>
        </p:txBody>
      </p:sp>
      <p:sp>
        <p:nvSpPr>
          <p:cNvPr id="7" name="Rechthoek 6">
            <a:extLst>
              <a:ext uri="{FF2B5EF4-FFF2-40B4-BE49-F238E27FC236}">
                <a16:creationId xmlns:a16="http://schemas.microsoft.com/office/drawing/2014/main" xmlns="" id="{AD9AF603-83A2-45F0-93F2-49DF7DB48662}"/>
              </a:ext>
            </a:extLst>
          </p:cNvPr>
          <p:cNvSpPr/>
          <p:nvPr userDrawn="1"/>
        </p:nvSpPr>
        <p:spPr>
          <a:xfrm>
            <a:off x="1" y="6038850"/>
            <a:ext cx="12192000" cy="819150"/>
          </a:xfrm>
          <a:prstGeom prst="rect">
            <a:avLst/>
          </a:prstGeom>
          <a:solidFill>
            <a:srgbClr val="3828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8" name="Afbeelding 7" descr="Afbeelding met teken, tekst, buiten&#10;&#10;Automatisch gegenereerde beschrijving">
            <a:extLst>
              <a:ext uri="{FF2B5EF4-FFF2-40B4-BE49-F238E27FC236}">
                <a16:creationId xmlns:a16="http://schemas.microsoft.com/office/drawing/2014/main" xmlns="" id="{AF6EB7C5-6DF5-4D02-8ECC-976E065F472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3621" y="6136030"/>
            <a:ext cx="632538" cy="624790"/>
          </a:xfrm>
          <a:prstGeom prst="rect">
            <a:avLst/>
          </a:prstGeom>
        </p:spPr>
      </p:pic>
      <p:sp>
        <p:nvSpPr>
          <p:cNvPr id="9" name="Tekstvak 8">
            <a:extLst>
              <a:ext uri="{FF2B5EF4-FFF2-40B4-BE49-F238E27FC236}">
                <a16:creationId xmlns:a16="http://schemas.microsoft.com/office/drawing/2014/main" xmlns="" id="{A4A79C9C-D3EF-42AB-8D00-F073271B9861}"/>
              </a:ext>
            </a:extLst>
          </p:cNvPr>
          <p:cNvSpPr txBox="1"/>
          <p:nvPr userDrawn="1"/>
        </p:nvSpPr>
        <p:spPr>
          <a:xfrm>
            <a:off x="769143" y="6125259"/>
            <a:ext cx="2269891" cy="646331"/>
          </a:xfrm>
          <a:prstGeom prst="rect">
            <a:avLst/>
          </a:prstGeom>
          <a:noFill/>
        </p:spPr>
        <p:txBody>
          <a:bodyPr wrap="square" rtlCol="0">
            <a:spAutoFit/>
          </a:bodyPr>
          <a:lstStyle/>
          <a:p>
            <a:r>
              <a:rPr lang="en-GB" dirty="0">
                <a:solidFill>
                  <a:schemeClr val="bg1"/>
                </a:solidFill>
                <a:latin typeface="Raleway" panose="020B0503030101060003" pitchFamily="34" charset="0"/>
              </a:rPr>
              <a:t>Ghana</a:t>
            </a:r>
          </a:p>
          <a:p>
            <a:r>
              <a:rPr lang="en-GB" dirty="0">
                <a:solidFill>
                  <a:schemeClr val="bg1"/>
                </a:solidFill>
                <a:latin typeface="Raleway" panose="020B0503030101060003" pitchFamily="34" charset="0"/>
              </a:rPr>
              <a:t>Statistical Service</a:t>
            </a:r>
          </a:p>
        </p:txBody>
      </p:sp>
      <p:sp>
        <p:nvSpPr>
          <p:cNvPr id="10" name="Tekstvak 9">
            <a:extLst>
              <a:ext uri="{FF2B5EF4-FFF2-40B4-BE49-F238E27FC236}">
                <a16:creationId xmlns:a16="http://schemas.microsoft.com/office/drawing/2014/main" xmlns="" id="{CF5953A1-F349-4E8C-87F7-96E96C7F8423}"/>
              </a:ext>
            </a:extLst>
          </p:cNvPr>
          <p:cNvSpPr txBox="1"/>
          <p:nvPr userDrawn="1"/>
        </p:nvSpPr>
        <p:spPr>
          <a:xfrm>
            <a:off x="9869714" y="6125258"/>
            <a:ext cx="2148665" cy="646331"/>
          </a:xfrm>
          <a:prstGeom prst="rect">
            <a:avLst/>
          </a:prstGeom>
          <a:noFill/>
        </p:spPr>
        <p:txBody>
          <a:bodyPr wrap="square" rtlCol="0">
            <a:spAutoFit/>
          </a:bodyPr>
          <a:lstStyle/>
          <a:p>
            <a:pPr algn="r"/>
            <a:r>
              <a:rPr lang="en-GB" dirty="0">
                <a:solidFill>
                  <a:schemeClr val="bg1"/>
                </a:solidFill>
                <a:latin typeface="Raleway" panose="020B0503030101060003" pitchFamily="34" charset="0"/>
              </a:rPr>
              <a:t>CPI release</a:t>
            </a:r>
          </a:p>
          <a:p>
            <a:pPr algn="r"/>
            <a:r>
              <a:rPr lang="en-GB" dirty="0">
                <a:solidFill>
                  <a:schemeClr val="bg1"/>
                </a:solidFill>
                <a:latin typeface="Raleway" panose="020B0503030101060003" pitchFamily="34" charset="0"/>
              </a:rPr>
              <a:t>May  2022 </a:t>
            </a:r>
          </a:p>
        </p:txBody>
      </p:sp>
    </p:spTree>
    <p:extLst>
      <p:ext uri="{BB962C8B-B14F-4D97-AF65-F5344CB8AC3E}">
        <p14:creationId xmlns:p14="http://schemas.microsoft.com/office/powerpoint/2010/main" val="188085806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4241978D-D789-4901-8486-AD3E2B06A7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7DF4DBD1-E55D-4934-97AA-A2FA899D2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9DEC438C-F59D-4071-906F-67152C39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047B6-6AA3-4117-AD94-E637FBA6D54B}" type="datetimeFigureOut">
              <a:rPr lang="en-GB" smtClean="0"/>
              <a:t>11/05/2022</a:t>
            </a:fld>
            <a:endParaRPr lang="en-GB"/>
          </a:p>
        </p:txBody>
      </p:sp>
      <p:sp>
        <p:nvSpPr>
          <p:cNvPr id="5" name="Tijdelijke aanduiding voor voettekst 4">
            <a:extLst>
              <a:ext uri="{FF2B5EF4-FFF2-40B4-BE49-F238E27FC236}">
                <a16:creationId xmlns:a16="http://schemas.microsoft.com/office/drawing/2014/main" xmlns="" id="{D19D2F55-21E8-42A5-B321-203E7ED56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xmlns="" id="{081B213D-3EA0-492B-8810-A633C0772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1D7CF-8AF2-4758-8F25-33F3E0E134C6}" type="slidenum">
              <a:rPr lang="en-GB" smtClean="0"/>
              <a:t>‹#›</a:t>
            </a:fld>
            <a:endParaRPr lang="en-GB"/>
          </a:p>
        </p:txBody>
      </p:sp>
    </p:spTree>
    <p:extLst>
      <p:ext uri="{BB962C8B-B14F-4D97-AF65-F5344CB8AC3E}">
        <p14:creationId xmlns:p14="http://schemas.microsoft.com/office/powerpoint/2010/main" val="5605070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580563" y="6396038"/>
            <a:ext cx="2262187"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254F43A7-C3A4-9743-9CC8-B643DDC21648}" type="datetime1">
              <a:rPr lang="en-US" smtClean="0"/>
              <a:t>5/11/2022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1395075" y="6399213"/>
            <a:ext cx="6905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B974854E-B40E-4440-9C55-6B5CF491990D}" type="slidenum">
              <a:rPr lang="en-US"/>
              <a:pPr>
                <a:defRPr/>
              </a:pPr>
              <a:t>‹#›</a:t>
            </a:fld>
            <a:endParaRPr lang="en-US" dirty="0"/>
          </a:p>
        </p:txBody>
      </p:sp>
    </p:spTree>
    <p:extLst>
      <p:ext uri="{BB962C8B-B14F-4D97-AF65-F5344CB8AC3E}">
        <p14:creationId xmlns:p14="http://schemas.microsoft.com/office/powerpoint/2010/main" val="1756251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lnSpc>
          <a:spcPct val="90000"/>
        </a:lnSpc>
        <a:spcBef>
          <a:spcPct val="0"/>
        </a:spcBef>
        <a:spcAft>
          <a:spcPct val="0"/>
        </a:spcAft>
        <a:defRPr sz="44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atsghana.gov.gh/gssmain/fileUpload/Price%20Indices/CPI_Technical_Guide_v5_Published_14102020.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839940" y="1764151"/>
            <a:ext cx="4737497" cy="671612"/>
          </a:xfrm>
        </p:spPr>
        <p:txBody>
          <a:bodyPr/>
          <a:lstStyle/>
          <a:p>
            <a:pPr lvl="0"/>
            <a:r>
              <a:rPr lang="en-US" sz="3600" dirty="0">
                <a:solidFill>
                  <a:prstClr val="black"/>
                </a:solidFill>
                <a:latin typeface="Crimson Text" panose="02000503000000000000" pitchFamily="2" charset="0"/>
                <a:ea typeface="Cambria" panose="02040503050406030204" pitchFamily="18" charset="0"/>
              </a:rPr>
              <a:t>PRESS RELEASE</a:t>
            </a:r>
            <a:endParaRPr lang="en-US" altLang="en-US" sz="3600" dirty="0"/>
          </a:p>
        </p:txBody>
      </p:sp>
      <p:sp>
        <p:nvSpPr>
          <p:cNvPr id="15363" name="Subtitle 2"/>
          <p:cNvSpPr>
            <a:spLocks noGrp="1"/>
          </p:cNvSpPr>
          <p:nvPr>
            <p:ph type="subTitle" idx="1"/>
          </p:nvPr>
        </p:nvSpPr>
        <p:spPr>
          <a:xfrm>
            <a:off x="957261" y="2764478"/>
            <a:ext cx="6245679" cy="1556148"/>
          </a:xfrm>
        </p:spPr>
        <p:txBody>
          <a:bodyPr/>
          <a:lstStyle/>
          <a:p>
            <a:r>
              <a:rPr lang="en-US" sz="3200" b="1" dirty="0">
                <a:solidFill>
                  <a:srgbClr val="002060"/>
                </a:solidFill>
                <a:latin typeface="Raleway" panose="020B0503030101060003" pitchFamily="34" charset="0"/>
                <a:ea typeface="American Typewriter" charset="0"/>
                <a:cs typeface="American Typewriter" charset="0"/>
              </a:rPr>
              <a:t>GHANA, APRIL </a:t>
            </a:r>
            <a:r>
              <a:rPr lang="en-US" sz="3600" b="1" dirty="0">
                <a:solidFill>
                  <a:srgbClr val="002060"/>
                </a:solidFill>
                <a:latin typeface="Raleway" panose="020B0503030101060003" pitchFamily="34" charset="0"/>
                <a:ea typeface="American Typewriter" charset="0"/>
                <a:cs typeface="American Typewriter" charset="0"/>
              </a:rPr>
              <a:t>2022</a:t>
            </a:r>
          </a:p>
          <a:p>
            <a:r>
              <a:rPr lang="en-US" sz="3200" b="1" dirty="0">
                <a:solidFill>
                  <a:srgbClr val="002060"/>
                </a:solidFill>
                <a:latin typeface="Raleway" panose="020B0503030101060003" pitchFamily="34" charset="0"/>
                <a:ea typeface="American Typewriter" charset="0"/>
                <a:cs typeface="American Typewriter" charset="0"/>
              </a:rPr>
              <a:t>CONSUMER PRICE INDEX AND INFLATION </a:t>
            </a:r>
            <a:endParaRPr lang="en-US" altLang="en-US" sz="32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DB3915AD-BA24-459F-B711-30C9DA712D3B}" type="slidenum">
              <a:rPr lang="en-US" smtClean="0"/>
              <a:pPr>
                <a:defRPr/>
              </a:pPr>
              <a:t>0</a:t>
            </a:fld>
            <a:endParaRPr lang="en-US"/>
          </a:p>
        </p:txBody>
      </p:sp>
      <p:sp>
        <p:nvSpPr>
          <p:cNvPr id="6" name="TextBox 5">
            <a:extLst>
              <a:ext uri="{FF2B5EF4-FFF2-40B4-BE49-F238E27FC236}">
                <a16:creationId xmlns:a16="http://schemas.microsoft.com/office/drawing/2014/main" xmlns="" id="{38CFE7DF-C82B-4FB9-9E3A-3287040CFDCE}"/>
              </a:ext>
            </a:extLst>
          </p:cNvPr>
          <p:cNvSpPr txBox="1"/>
          <p:nvPr/>
        </p:nvSpPr>
        <p:spPr>
          <a:xfrm>
            <a:off x="5600700" y="5648953"/>
            <a:ext cx="1801586" cy="369332"/>
          </a:xfrm>
          <a:prstGeom prst="rect">
            <a:avLst/>
          </a:prstGeom>
          <a:noFill/>
        </p:spPr>
        <p:txBody>
          <a:bodyPr wrap="square" rtlCol="0">
            <a:spAutoFit/>
          </a:bodyPr>
          <a:lstStyle/>
          <a:p>
            <a:pPr lvl="0" eaLnBrk="0" fontAlgn="base" hangingPunct="0">
              <a:spcBef>
                <a:spcPct val="0"/>
              </a:spcBef>
              <a:spcAft>
                <a:spcPct val="0"/>
              </a:spcAft>
              <a:defRPr/>
            </a:pP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11</a:t>
            </a:r>
            <a:r>
              <a:rPr kumimoji="0" lang="en-US" sz="1800" b="1" i="0" u="none" strike="noStrike" kern="1200" cap="none" spc="0" normalizeH="0" baseline="30000" noProof="0" dirty="0">
                <a:ln>
                  <a:noFill/>
                </a:ln>
                <a:solidFill>
                  <a:prstClr val="black"/>
                </a:solidFill>
                <a:effectLst/>
                <a:uLnTx/>
                <a:uFillTx/>
                <a:latin typeface="Raleway" panose="020B0503030101060003" pitchFamily="34" charset="0"/>
              </a:rPr>
              <a:t>th</a:t>
            </a: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 </a:t>
            </a:r>
            <a:r>
              <a:rPr lang="en-US" b="1" dirty="0">
                <a:solidFill>
                  <a:prstClr val="black"/>
                </a:solidFill>
                <a:latin typeface="Raleway" panose="020B0503030101060003" pitchFamily="34" charset="0"/>
              </a:rPr>
              <a:t>May</a:t>
            </a: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 </a:t>
            </a:r>
            <a:r>
              <a:rPr lang="en-US" b="1" dirty="0">
                <a:solidFill>
                  <a:prstClr val="black"/>
                </a:solidFill>
                <a:latin typeface="Raleway" panose="020B0503030101060003" pitchFamily="34" charset="0"/>
              </a:rPr>
              <a:t>2022</a:t>
            </a:r>
            <a:endParaRPr kumimoji="0" lang="en-CA" sz="1800" b="1" i="0" u="none" strike="noStrike" kern="1200" cap="none" spc="0" normalizeH="0" baseline="0" noProof="0" dirty="0">
              <a:ln>
                <a:noFill/>
              </a:ln>
              <a:solidFill>
                <a:prstClr val="black"/>
              </a:solidFill>
              <a:effectLst/>
              <a:uLnTx/>
              <a:uFillTx/>
              <a:latin typeface="Raleway" panose="020B0503030101060003" pitchFamily="34" charset="0"/>
            </a:endParaRPr>
          </a:p>
        </p:txBody>
      </p:sp>
      <p:pic>
        <p:nvPicPr>
          <p:cNvPr id="4" name="Picture 3" descr="Logo&#10;&#10;Description automatically generated">
            <a:extLst>
              <a:ext uri="{FF2B5EF4-FFF2-40B4-BE49-F238E27FC236}">
                <a16:creationId xmlns:a16="http://schemas.microsoft.com/office/drawing/2014/main" xmlns="" id="{EEC262B6-E7A0-1C54-2A4E-EC55434C1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062" y="2099957"/>
            <a:ext cx="1396105" cy="1329043"/>
          </a:xfrm>
          <a:prstGeom prst="rect">
            <a:avLst/>
          </a:prstGeom>
        </p:spPr>
      </p:pic>
    </p:spTree>
    <p:extLst>
      <p:ext uri="{BB962C8B-B14F-4D97-AF65-F5344CB8AC3E}">
        <p14:creationId xmlns:p14="http://schemas.microsoft.com/office/powerpoint/2010/main" val="3645547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90CB356-9082-4302-99AD-954C3D3C03CC}"/>
              </a:ext>
            </a:extLst>
          </p:cNvPr>
          <p:cNvSpPr txBox="1">
            <a:spLocks/>
          </p:cNvSpPr>
          <p:nvPr/>
        </p:nvSpPr>
        <p:spPr>
          <a:xfrm>
            <a:off x="0" y="3538"/>
            <a:ext cx="1219199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Contribution of year-on-year inflation </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5" name="Content Placeholder 7">
            <a:extLst>
              <a:ext uri="{FF2B5EF4-FFF2-40B4-BE49-F238E27FC236}">
                <a16:creationId xmlns:a16="http://schemas.microsoft.com/office/drawing/2014/main" xmlns="" id="{E69F9F46-7329-44EF-AD03-21C86E8E8173}"/>
              </a:ext>
            </a:extLst>
          </p:cNvPr>
          <p:cNvSpPr txBox="1">
            <a:spLocks noChangeAspect="1"/>
          </p:cNvSpPr>
          <p:nvPr/>
        </p:nvSpPr>
        <p:spPr>
          <a:xfrm>
            <a:off x="9580728" y="719999"/>
            <a:ext cx="2729553" cy="5023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endParaRPr lang="en-CA" sz="2400" dirty="0">
              <a:latin typeface="Raleway" panose="020B0503030101060003" pitchFamily="34"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xmlns="" id="{EF1ED0FB-E77A-4646-9195-217207E4B48D}"/>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9</a:t>
            </a:fld>
            <a:endParaRPr lang="en-GB"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08" y="309558"/>
            <a:ext cx="11430000" cy="5433516"/>
          </a:xfrm>
          <a:prstGeom prst="rect">
            <a:avLst/>
          </a:prstGeom>
        </p:spPr>
      </p:pic>
    </p:spTree>
    <p:extLst>
      <p:ext uri="{BB962C8B-B14F-4D97-AF65-F5344CB8AC3E}">
        <p14:creationId xmlns:p14="http://schemas.microsoft.com/office/powerpoint/2010/main" val="65943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441143C-ED7F-4BDF-ABDC-25126C5B2B9D}"/>
              </a:ext>
            </a:extLst>
          </p:cNvPr>
          <p:cNvSpPr txBox="1">
            <a:spLocks/>
          </p:cNvSpPr>
          <p:nvPr/>
        </p:nvSpPr>
        <p:spPr>
          <a:xfrm>
            <a:off x="-12956" y="32599"/>
            <a:ext cx="12204956"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382873"/>
                </a:solidFill>
                <a:latin typeface="Crimson Text" panose="02000503000000000000" pitchFamily="2" charset="0"/>
                <a:ea typeface="Cambria" panose="02040503050406030204" pitchFamily="18" charset="0"/>
              </a:rPr>
              <a:t>Disaggregation of YoY and MoM Food-i</a:t>
            </a:r>
            <a:r>
              <a:rPr lang="en-GB" altLang="en-US" sz="2800" b="1" dirty="0">
                <a:solidFill>
                  <a:srgbClr val="382873"/>
                </a:solidFill>
                <a:latin typeface="Crimson Text" panose="02000503000000000000" pitchFamily="2" charset="0"/>
                <a:ea typeface="Cambria" panose="02040503050406030204" pitchFamily="18" charset="0"/>
              </a:rPr>
              <a:t>nflation by Subclass</a:t>
            </a:r>
            <a:endParaRPr lang="en-US" altLang="en-US" sz="2800" b="1" dirty="0">
              <a:solidFill>
                <a:srgbClr val="382873"/>
              </a:solidFill>
              <a:latin typeface="Crimson Text" panose="02000503000000000000" pitchFamily="2" charset="0"/>
              <a:ea typeface="Cambria" panose="02040503050406030204" pitchFamily="18" charset="0"/>
            </a:endParaRPr>
          </a:p>
        </p:txBody>
      </p:sp>
      <p:sp>
        <p:nvSpPr>
          <p:cNvPr id="6" name="Slide Number Placeholder 1">
            <a:extLst>
              <a:ext uri="{FF2B5EF4-FFF2-40B4-BE49-F238E27FC236}">
                <a16:creationId xmlns:a16="http://schemas.microsoft.com/office/drawing/2014/main" xmlns="" id="{EB725731-1E48-4676-9D62-EF1B2B4CB0A3}"/>
              </a:ext>
            </a:extLst>
          </p:cNvPr>
          <p:cNvSpPr txBox="1">
            <a:spLocks/>
          </p:cNvSpPr>
          <p:nvPr/>
        </p:nvSpPr>
        <p:spPr>
          <a:xfrm>
            <a:off x="5781852" y="6372225"/>
            <a:ext cx="628296" cy="3845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10</a:t>
            </a:fld>
            <a:endParaRPr lang="en-GB"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522" y="472753"/>
            <a:ext cx="5257408" cy="54485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11" y="472753"/>
            <a:ext cx="6401355" cy="5380027"/>
          </a:xfrm>
          <a:prstGeom prst="rect">
            <a:avLst/>
          </a:prstGeom>
        </p:spPr>
      </p:pic>
    </p:spTree>
    <p:extLst>
      <p:ext uri="{BB962C8B-B14F-4D97-AF65-F5344CB8AC3E}">
        <p14:creationId xmlns:p14="http://schemas.microsoft.com/office/powerpoint/2010/main" val="407795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010ECBC-0EAC-4997-AC76-5CCEEB52A3FE}"/>
              </a:ext>
            </a:extLst>
          </p:cNvPr>
          <p:cNvSpPr>
            <a:spLocks noGrp="1"/>
          </p:cNvSpPr>
          <p:nvPr>
            <p:ph type="sldNum" sz="quarter" idx="12"/>
          </p:nvPr>
        </p:nvSpPr>
        <p:spPr/>
        <p:txBody>
          <a:bodyPr/>
          <a:lstStyle/>
          <a:p>
            <a:fld id="{5A54F868-F828-472F-BCFA-81EF005179B6}" type="slidenum">
              <a:rPr lang="en-GB" smtClean="0"/>
              <a:t>11</a:t>
            </a:fld>
            <a:endParaRPr lang="en-GB" dirty="0"/>
          </a:p>
        </p:txBody>
      </p:sp>
      <p:sp>
        <p:nvSpPr>
          <p:cNvPr id="7" name="Rectangle 6">
            <a:extLst>
              <a:ext uri="{FF2B5EF4-FFF2-40B4-BE49-F238E27FC236}">
                <a16:creationId xmlns:a16="http://schemas.microsoft.com/office/drawing/2014/main" xmlns="" id="{706CD053-DD25-4CA2-8107-A753C534DD92}"/>
              </a:ext>
            </a:extLst>
          </p:cNvPr>
          <p:cNvSpPr/>
          <p:nvPr/>
        </p:nvSpPr>
        <p:spPr>
          <a:xfrm>
            <a:off x="11001829" y="5312229"/>
            <a:ext cx="351971" cy="39188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itle 1">
            <a:extLst>
              <a:ext uri="{FF2B5EF4-FFF2-40B4-BE49-F238E27FC236}">
                <a16:creationId xmlns:a16="http://schemas.microsoft.com/office/drawing/2014/main" xmlns="" id="{71818B08-C41D-42DF-991A-E496AF0C6EFC}"/>
              </a:ext>
            </a:extLst>
          </p:cNvPr>
          <p:cNvSpPr txBox="1">
            <a:spLocks/>
          </p:cNvSpPr>
          <p:nvPr/>
        </p:nvSpPr>
        <p:spPr>
          <a:xfrm>
            <a:off x="114300" y="12124"/>
            <a:ext cx="12192000"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Imported and local inflation January 2020 </a:t>
            </a:r>
            <a:r>
              <a:rPr lang="mr-IN" sz="3600" b="1" dirty="0">
                <a:solidFill>
                  <a:srgbClr val="382873"/>
                </a:solidFill>
                <a:latin typeface="Crimson Text" panose="02000503000000000000" pitchFamily="2" charset="0"/>
                <a:ea typeface="Cambria" panose="02040503050406030204" pitchFamily="18" charset="0"/>
              </a:rPr>
              <a:t>–</a:t>
            </a:r>
            <a:r>
              <a:rPr lang="en-GB" sz="3600" b="1" dirty="0">
                <a:solidFill>
                  <a:srgbClr val="382873"/>
                </a:solidFill>
                <a:latin typeface="Crimson Text" panose="02000503000000000000" pitchFamily="2" charset="0"/>
                <a:ea typeface="Cambria" panose="02040503050406030204" pitchFamily="18" charset="0"/>
              </a:rPr>
              <a:t> April 2022 </a:t>
            </a:r>
            <a:endParaRPr lang="en-US" altLang="en-US" sz="3600" b="1" dirty="0">
              <a:solidFill>
                <a:srgbClr val="382873"/>
              </a:solidFill>
              <a:latin typeface="Crimson Text" panose="02000503000000000000" pitchFamily="2" charset="0"/>
              <a:ea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19" y="552124"/>
            <a:ext cx="11859322" cy="5433486"/>
          </a:xfrm>
          <a:prstGeom prst="rect">
            <a:avLst/>
          </a:prstGeom>
        </p:spPr>
      </p:pic>
    </p:spTree>
    <p:extLst>
      <p:ext uri="{BB962C8B-B14F-4D97-AF65-F5344CB8AC3E}">
        <p14:creationId xmlns:p14="http://schemas.microsoft.com/office/powerpoint/2010/main" val="400369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April 2022 regional rates of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1" name="Content Placeholder 7">
            <a:extLst>
              <a:ext uri="{FF2B5EF4-FFF2-40B4-BE49-F238E27FC236}">
                <a16:creationId xmlns:a16="http://schemas.microsoft.com/office/drawing/2014/main" xmlns=""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xmlns=""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12</a:t>
            </a:fld>
            <a:endParaRPr lang="en-GB" sz="16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63" y="685795"/>
            <a:ext cx="11491332" cy="5285684"/>
          </a:xfrm>
          <a:prstGeom prst="rect">
            <a:avLst/>
          </a:prstGeom>
        </p:spPr>
      </p:pic>
    </p:spTree>
    <p:extLst>
      <p:ext uri="{BB962C8B-B14F-4D97-AF65-F5344CB8AC3E}">
        <p14:creationId xmlns:p14="http://schemas.microsoft.com/office/powerpoint/2010/main" val="404092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5333BCC-D1F4-4DBE-9C61-D8CC9EE382CF}"/>
              </a:ext>
            </a:extLst>
          </p:cNvPr>
          <p:cNvSpPr txBox="1">
            <a:spLocks/>
          </p:cNvSpPr>
          <p:nvPr/>
        </p:nvSpPr>
        <p:spPr>
          <a:xfrm>
            <a:off x="-138363" y="28260"/>
            <a:ext cx="12468726"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382873"/>
                </a:solidFill>
                <a:latin typeface="Crimson Text" panose="02000503000000000000" pitchFamily="2" charset="0"/>
                <a:ea typeface="Cambria" panose="02040503050406030204" pitchFamily="18" charset="0"/>
              </a:rPr>
              <a:t>Disaggregation of inflation in Central &amp; UW Regions for April 2022 </a:t>
            </a:r>
            <a:endParaRPr lang="en-US" altLang="en-US" sz="3200" b="1" dirty="0">
              <a:solidFill>
                <a:srgbClr val="382873"/>
              </a:solidFill>
              <a:latin typeface="Crimson Text" panose="02000503000000000000" pitchFamily="2" charset="0"/>
              <a:ea typeface="Cambria" panose="02040503050406030204" pitchFamily="18" charset="0"/>
            </a:endParaRPr>
          </a:p>
        </p:txBody>
      </p:sp>
      <p:graphicFrame>
        <p:nvGraphicFramePr>
          <p:cNvPr id="5" name="Object 4">
            <a:extLst>
              <a:ext uri="{FF2B5EF4-FFF2-40B4-BE49-F238E27FC236}">
                <a16:creationId xmlns:a16="http://schemas.microsoft.com/office/drawing/2014/main" xmlns="" id="{B9C0D1F5-00E0-4650-9BDF-3D28454C53F0}"/>
              </a:ext>
            </a:extLst>
          </p:cNvPr>
          <p:cNvGraphicFramePr>
            <a:graphicFrameLocks noChangeAspect="1"/>
          </p:cNvGraphicFramePr>
          <p:nvPr>
            <p:extLst>
              <p:ext uri="{D42A27DB-BD31-4B8C-83A1-F6EECF244321}">
                <p14:modId xmlns:p14="http://schemas.microsoft.com/office/powerpoint/2010/main" val="2299972474"/>
              </p:ext>
            </p:extLst>
          </p:nvPr>
        </p:nvGraphicFramePr>
        <p:xfrm>
          <a:off x="163949" y="568260"/>
          <a:ext cx="11660187" cy="5499457"/>
        </p:xfrm>
        <a:graphic>
          <a:graphicData uri="http://schemas.openxmlformats.org/presentationml/2006/ole">
            <mc:AlternateContent xmlns:mc="http://schemas.openxmlformats.org/markup-compatibility/2006">
              <mc:Choice xmlns:v="urn:schemas-microsoft-com:vml" Requires="v">
                <p:oleObj spid="_x0000_s2062" name="Worksheet" r:id="rId5" imgW="11582400" imgH="5368775" progId="Excel.Sheet.12">
                  <p:embed/>
                </p:oleObj>
              </mc:Choice>
              <mc:Fallback>
                <p:oleObj name="Worksheet" r:id="rId5" imgW="11582400" imgH="5368775" progId="Excel.Sheet.12">
                  <p:embed/>
                  <p:pic>
                    <p:nvPicPr>
                      <p:cNvPr id="5" name="Object 4">
                        <a:extLst>
                          <a:ext uri="{FF2B5EF4-FFF2-40B4-BE49-F238E27FC236}">
                            <a16:creationId xmlns:a16="http://schemas.microsoft.com/office/drawing/2014/main" xmlns="" id="{B9C0D1F5-00E0-4650-9BDF-3D28454C53F0}"/>
                          </a:ext>
                        </a:extLst>
                      </p:cNvPr>
                      <p:cNvPicPr/>
                      <p:nvPr/>
                    </p:nvPicPr>
                    <p:blipFill>
                      <a:blip r:embed="rId6"/>
                      <a:stretch>
                        <a:fillRect/>
                      </a:stretch>
                    </p:blipFill>
                    <p:spPr>
                      <a:xfrm>
                        <a:off x="163949" y="568260"/>
                        <a:ext cx="11660187" cy="5499457"/>
                      </a:xfrm>
                      <a:prstGeom prst="rect">
                        <a:avLst/>
                      </a:prstGeom>
                    </p:spPr>
                  </p:pic>
                </p:oleObj>
              </mc:Fallback>
            </mc:AlternateContent>
          </a:graphicData>
        </a:graphic>
      </p:graphicFrame>
      <p:sp>
        <p:nvSpPr>
          <p:cNvPr id="6" name="Slide Number Placeholder 1">
            <a:extLst>
              <a:ext uri="{FF2B5EF4-FFF2-40B4-BE49-F238E27FC236}">
                <a16:creationId xmlns:a16="http://schemas.microsoft.com/office/drawing/2014/main" xmlns="" id="{5E1E70A8-8CFE-4505-BDB8-12554D2A9C79}"/>
              </a:ext>
            </a:extLst>
          </p:cNvPr>
          <p:cNvSpPr txBox="1">
            <a:spLocks/>
          </p:cNvSpPr>
          <p:nvPr/>
        </p:nvSpPr>
        <p:spPr>
          <a:xfrm>
            <a:off x="5716826" y="6326532"/>
            <a:ext cx="55443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A54F868-F828-472F-BCFA-81EF005179B6}" type="slidenum">
              <a:rPr lang="en-GB" sz="1600" smtClean="0">
                <a:solidFill>
                  <a:schemeClr val="bg1"/>
                </a:solidFill>
              </a:rPr>
              <a:pPr algn="l"/>
              <a:t>13</a:t>
            </a:fld>
            <a:endParaRPr lang="en-GB" sz="1600" dirty="0">
              <a:solidFill>
                <a:schemeClr val="bg1"/>
              </a:solidFill>
            </a:endParaRPr>
          </a:p>
        </p:txBody>
      </p:sp>
    </p:spTree>
    <p:extLst>
      <p:ext uri="{BB962C8B-B14F-4D97-AF65-F5344CB8AC3E}">
        <p14:creationId xmlns:p14="http://schemas.microsoft.com/office/powerpoint/2010/main" val="1636638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xmlns="" id="{7CBF207F-4D40-4B35-8207-26F202BD6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5D31BFB8-E35A-4785-9ECD-7B73EEEDFE7A}"/>
              </a:ext>
            </a:extLst>
          </p:cNvPr>
          <p:cNvSpPr txBox="1"/>
          <p:nvPr/>
        </p:nvSpPr>
        <p:spPr>
          <a:xfrm>
            <a:off x="2102135" y="-84149"/>
            <a:ext cx="8170607"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Highlights</a:t>
            </a:r>
            <a:endParaRPr lang="en-GH" sz="2400" b="1" dirty="0">
              <a:solidFill>
                <a:schemeClr val="bg1"/>
              </a:solidFill>
              <a:latin typeface="Tw Cen MT" panose="020B0602020104020603" pitchFamily="34" charset="0"/>
            </a:endParaRPr>
          </a:p>
        </p:txBody>
      </p:sp>
      <p:sp>
        <p:nvSpPr>
          <p:cNvPr id="7" name="TextBox 6">
            <a:extLst>
              <a:ext uri="{FF2B5EF4-FFF2-40B4-BE49-F238E27FC236}">
                <a16:creationId xmlns:a16="http://schemas.microsoft.com/office/drawing/2014/main" xmlns="" id="{5F58A80C-D951-463F-B3BC-E31F278E772D}"/>
              </a:ext>
            </a:extLst>
          </p:cNvPr>
          <p:cNvSpPr txBox="1"/>
          <p:nvPr/>
        </p:nvSpPr>
        <p:spPr>
          <a:xfrm>
            <a:off x="5215812" y="2671265"/>
            <a:ext cx="2015412" cy="1692771"/>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23.6%</a:t>
            </a:r>
          </a:p>
          <a:p>
            <a:pPr algn="ctr"/>
            <a:r>
              <a:rPr lang="en-US" sz="2400" b="1" dirty="0">
                <a:solidFill>
                  <a:schemeClr val="bg1"/>
                </a:solidFill>
                <a:latin typeface="Tw Cen MT" panose="020B0602020104020603" pitchFamily="34" charset="0"/>
              </a:rPr>
              <a:t>Year-on-year inflation</a:t>
            </a:r>
          </a:p>
          <a:p>
            <a:pPr algn="ctr"/>
            <a:r>
              <a:rPr lang="en-US" sz="2400" b="1" dirty="0">
                <a:solidFill>
                  <a:schemeClr val="bg1"/>
                </a:solidFill>
                <a:latin typeface="Tw Cen MT" panose="020B0602020104020603" pitchFamily="34" charset="0"/>
              </a:rPr>
              <a:t>April 2022</a:t>
            </a:r>
            <a:endParaRPr lang="en-GH" sz="2400" b="1" dirty="0">
              <a:solidFill>
                <a:schemeClr val="bg1"/>
              </a:solidFill>
              <a:latin typeface="Tw Cen MT" panose="020B0602020104020603" pitchFamily="34" charset="0"/>
            </a:endParaRPr>
          </a:p>
        </p:txBody>
      </p:sp>
      <p:sp>
        <p:nvSpPr>
          <p:cNvPr id="8" name="TextBox 7">
            <a:extLst>
              <a:ext uri="{FF2B5EF4-FFF2-40B4-BE49-F238E27FC236}">
                <a16:creationId xmlns:a16="http://schemas.microsoft.com/office/drawing/2014/main" xmlns="" id="{4F9EA02C-1389-4A23-B9B2-3EF85F5D48B7}"/>
              </a:ext>
            </a:extLst>
          </p:cNvPr>
          <p:cNvSpPr txBox="1"/>
          <p:nvPr/>
        </p:nvSpPr>
        <p:spPr>
          <a:xfrm>
            <a:off x="5571619" y="5517099"/>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19.4%</a:t>
            </a:r>
          </a:p>
          <a:p>
            <a:pPr algn="ctr"/>
            <a:r>
              <a:rPr lang="en-US" sz="1200" b="1" dirty="0">
                <a:solidFill>
                  <a:schemeClr val="bg1"/>
                </a:solidFill>
                <a:latin typeface="Tw Cen MT" panose="020B0602020104020603" pitchFamily="34" charset="0"/>
              </a:rPr>
              <a:t>Year-on-year inflation</a:t>
            </a:r>
          </a:p>
          <a:p>
            <a:pPr algn="ctr"/>
            <a:r>
              <a:rPr lang="en-US" sz="1200" b="1" dirty="0">
                <a:solidFill>
                  <a:schemeClr val="bg1"/>
                </a:solidFill>
                <a:latin typeface="Tw Cen MT" panose="020B0602020104020603" pitchFamily="34" charset="0"/>
              </a:rPr>
              <a:t>March 2022</a:t>
            </a:r>
            <a:endParaRPr lang="en-GH" sz="1200" b="1" dirty="0">
              <a:solidFill>
                <a:schemeClr val="bg1"/>
              </a:solidFill>
              <a:latin typeface="Tw Cen MT" panose="020B0602020104020603" pitchFamily="34" charset="0"/>
            </a:endParaRPr>
          </a:p>
        </p:txBody>
      </p:sp>
      <p:sp>
        <p:nvSpPr>
          <p:cNvPr id="9" name="TextBox 8">
            <a:extLst>
              <a:ext uri="{FF2B5EF4-FFF2-40B4-BE49-F238E27FC236}">
                <a16:creationId xmlns:a16="http://schemas.microsoft.com/office/drawing/2014/main" xmlns="" id="{7D1D3430-D724-470E-94D9-B6F087EFBCE4}"/>
              </a:ext>
            </a:extLst>
          </p:cNvPr>
          <p:cNvSpPr txBox="1"/>
          <p:nvPr/>
        </p:nvSpPr>
        <p:spPr>
          <a:xfrm>
            <a:off x="4229876" y="825865"/>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26.7%</a:t>
            </a:r>
          </a:p>
          <a:p>
            <a:pPr algn="ctr"/>
            <a:r>
              <a:rPr lang="en-US" sz="1200" b="1" dirty="0">
                <a:solidFill>
                  <a:schemeClr val="bg1"/>
                </a:solidFill>
                <a:latin typeface="Tw Cen MT" panose="020B0602020104020603" pitchFamily="34" charset="0"/>
              </a:rPr>
              <a:t>Highest regional inflation rate</a:t>
            </a:r>
          </a:p>
          <a:p>
            <a:pPr algn="ctr"/>
            <a:r>
              <a:rPr lang="en-US" sz="1200" b="1" dirty="0">
                <a:solidFill>
                  <a:schemeClr val="bg1"/>
                </a:solidFill>
                <a:latin typeface="Tw Cen MT" panose="020B0602020104020603" pitchFamily="34" charset="0"/>
              </a:rPr>
              <a:t>(Central)</a:t>
            </a:r>
            <a:endParaRPr lang="en-GH" sz="1200" b="1" dirty="0">
              <a:solidFill>
                <a:schemeClr val="bg1"/>
              </a:solidFill>
              <a:latin typeface="Tw Cen MT" panose="020B0602020104020603" pitchFamily="34" charset="0"/>
            </a:endParaRPr>
          </a:p>
        </p:txBody>
      </p:sp>
      <p:sp>
        <p:nvSpPr>
          <p:cNvPr id="10" name="TextBox 9">
            <a:extLst>
              <a:ext uri="{FF2B5EF4-FFF2-40B4-BE49-F238E27FC236}">
                <a16:creationId xmlns:a16="http://schemas.microsoft.com/office/drawing/2014/main" xmlns="" id="{DB2D7477-0126-4361-8365-FE83883F2AA8}"/>
              </a:ext>
            </a:extLst>
          </p:cNvPr>
          <p:cNvSpPr txBox="1"/>
          <p:nvPr/>
        </p:nvSpPr>
        <p:spPr>
          <a:xfrm>
            <a:off x="6662058" y="830636"/>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18.4%</a:t>
            </a:r>
          </a:p>
          <a:p>
            <a:pPr algn="ctr"/>
            <a:r>
              <a:rPr lang="en-US" sz="1200" b="1" dirty="0">
                <a:solidFill>
                  <a:schemeClr val="bg1"/>
                </a:solidFill>
                <a:latin typeface="Tw Cen MT" panose="020B0602020104020603" pitchFamily="34" charset="0"/>
              </a:rPr>
              <a:t>Lowest regional inflation rate</a:t>
            </a:r>
          </a:p>
          <a:p>
            <a:pPr algn="ctr"/>
            <a:r>
              <a:rPr lang="en-US" sz="1200" b="1" dirty="0">
                <a:solidFill>
                  <a:schemeClr val="bg1"/>
                </a:solidFill>
                <a:latin typeface="Tw Cen MT" panose="020B0602020104020603" pitchFamily="34" charset="0"/>
              </a:rPr>
              <a:t>(Upper East)</a:t>
            </a:r>
            <a:endParaRPr lang="en-GH" sz="1200" b="1" dirty="0">
              <a:solidFill>
                <a:schemeClr val="bg1"/>
              </a:solidFill>
              <a:latin typeface="Tw Cen MT" panose="020B0602020104020603" pitchFamily="34" charset="0"/>
            </a:endParaRPr>
          </a:p>
        </p:txBody>
      </p:sp>
      <p:sp>
        <p:nvSpPr>
          <p:cNvPr id="11" name="TextBox 10">
            <a:extLst>
              <a:ext uri="{FF2B5EF4-FFF2-40B4-BE49-F238E27FC236}">
                <a16:creationId xmlns:a16="http://schemas.microsoft.com/office/drawing/2014/main" xmlns="" id="{34EA5348-BF2C-4FE7-890D-4E1E4F8979A6}"/>
              </a:ext>
            </a:extLst>
          </p:cNvPr>
          <p:cNvSpPr txBox="1"/>
          <p:nvPr/>
        </p:nvSpPr>
        <p:spPr>
          <a:xfrm>
            <a:off x="10304107" y="544497"/>
            <a:ext cx="1231641" cy="707886"/>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22.4%</a:t>
            </a:r>
          </a:p>
          <a:p>
            <a:pPr algn="ctr"/>
            <a:r>
              <a:rPr lang="en-US" sz="1200" b="1" dirty="0">
                <a:solidFill>
                  <a:schemeClr val="bg1"/>
                </a:solidFill>
                <a:latin typeface="Tw Cen MT" panose="020B0602020104020603" pitchFamily="34" charset="0"/>
              </a:rPr>
              <a:t>Food inflation</a:t>
            </a:r>
          </a:p>
          <a:p>
            <a:pPr algn="ctr"/>
            <a:r>
              <a:rPr lang="en-US" sz="1200" b="1" dirty="0">
                <a:solidFill>
                  <a:schemeClr val="bg1"/>
                </a:solidFill>
                <a:latin typeface="Tw Cen MT" panose="020B0602020104020603" pitchFamily="34" charset="0"/>
              </a:rPr>
              <a:t>March 2022</a:t>
            </a:r>
            <a:endParaRPr lang="en-GH" sz="1200" b="1" dirty="0">
              <a:solidFill>
                <a:schemeClr val="bg1"/>
              </a:solidFill>
              <a:latin typeface="Tw Cen MT" panose="020B0602020104020603" pitchFamily="34" charset="0"/>
            </a:endParaRPr>
          </a:p>
        </p:txBody>
      </p:sp>
      <p:sp>
        <p:nvSpPr>
          <p:cNvPr id="12" name="TextBox 11">
            <a:extLst>
              <a:ext uri="{FF2B5EF4-FFF2-40B4-BE49-F238E27FC236}">
                <a16:creationId xmlns:a16="http://schemas.microsoft.com/office/drawing/2014/main" xmlns="" id="{166566C8-277F-43AD-9FCF-885FFD656EF5}"/>
              </a:ext>
            </a:extLst>
          </p:cNvPr>
          <p:cNvSpPr txBox="1"/>
          <p:nvPr/>
        </p:nvSpPr>
        <p:spPr>
          <a:xfrm>
            <a:off x="10304107" y="5698101"/>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17.0%</a:t>
            </a:r>
          </a:p>
          <a:p>
            <a:pPr algn="ctr"/>
            <a:r>
              <a:rPr lang="en-US" sz="1200" b="1" dirty="0">
                <a:solidFill>
                  <a:schemeClr val="bg1"/>
                </a:solidFill>
                <a:latin typeface="Tw Cen MT" panose="020B0602020104020603" pitchFamily="34" charset="0"/>
              </a:rPr>
              <a:t>Non-food inflation</a:t>
            </a:r>
          </a:p>
          <a:p>
            <a:pPr algn="ctr"/>
            <a:r>
              <a:rPr lang="en-US" sz="1200" b="1" dirty="0">
                <a:solidFill>
                  <a:schemeClr val="bg1"/>
                </a:solidFill>
                <a:latin typeface="Tw Cen MT" panose="020B0602020104020603" pitchFamily="34" charset="0"/>
              </a:rPr>
              <a:t>March 2022</a:t>
            </a:r>
            <a:endParaRPr lang="en-GH" sz="1200" b="1" dirty="0">
              <a:solidFill>
                <a:schemeClr val="bg1"/>
              </a:solidFill>
              <a:latin typeface="Tw Cen MT" panose="020B0602020104020603" pitchFamily="34" charset="0"/>
            </a:endParaRPr>
          </a:p>
        </p:txBody>
      </p:sp>
      <p:sp>
        <p:nvSpPr>
          <p:cNvPr id="13" name="TextBox 12">
            <a:extLst>
              <a:ext uri="{FF2B5EF4-FFF2-40B4-BE49-F238E27FC236}">
                <a16:creationId xmlns:a16="http://schemas.microsoft.com/office/drawing/2014/main" xmlns="" id="{41D998B9-5E1B-4673-B673-312661956B0B}"/>
              </a:ext>
            </a:extLst>
          </p:cNvPr>
          <p:cNvSpPr txBox="1"/>
          <p:nvPr/>
        </p:nvSpPr>
        <p:spPr>
          <a:xfrm>
            <a:off x="10304107" y="2597240"/>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26.6%</a:t>
            </a:r>
          </a:p>
        </p:txBody>
      </p:sp>
      <p:sp>
        <p:nvSpPr>
          <p:cNvPr id="14" name="TextBox 13">
            <a:extLst>
              <a:ext uri="{FF2B5EF4-FFF2-40B4-BE49-F238E27FC236}">
                <a16:creationId xmlns:a16="http://schemas.microsoft.com/office/drawing/2014/main" xmlns="" id="{CE52DB72-3A53-4B9D-B79A-CF2AF54E086F}"/>
              </a:ext>
            </a:extLst>
          </p:cNvPr>
          <p:cNvSpPr txBox="1"/>
          <p:nvPr/>
        </p:nvSpPr>
        <p:spPr>
          <a:xfrm>
            <a:off x="10304107" y="4025482"/>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21.3%</a:t>
            </a:r>
          </a:p>
        </p:txBody>
      </p:sp>
      <p:sp>
        <p:nvSpPr>
          <p:cNvPr id="15" name="TextBox 14">
            <a:extLst>
              <a:ext uri="{FF2B5EF4-FFF2-40B4-BE49-F238E27FC236}">
                <a16:creationId xmlns:a16="http://schemas.microsoft.com/office/drawing/2014/main" xmlns="" id="{C3FC85D8-31F3-455D-931E-DE3101C11320}"/>
              </a:ext>
            </a:extLst>
          </p:cNvPr>
          <p:cNvSpPr txBox="1"/>
          <p:nvPr/>
        </p:nvSpPr>
        <p:spPr>
          <a:xfrm>
            <a:off x="656252" y="2501988"/>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23.0%</a:t>
            </a:r>
          </a:p>
        </p:txBody>
      </p:sp>
      <p:sp>
        <p:nvSpPr>
          <p:cNvPr id="16" name="TextBox 15">
            <a:extLst>
              <a:ext uri="{FF2B5EF4-FFF2-40B4-BE49-F238E27FC236}">
                <a16:creationId xmlns:a16="http://schemas.microsoft.com/office/drawing/2014/main" xmlns="" id="{2D648BA9-2571-4FD7-B8ED-21DF56D64319}"/>
              </a:ext>
            </a:extLst>
          </p:cNvPr>
          <p:cNvSpPr txBox="1"/>
          <p:nvPr/>
        </p:nvSpPr>
        <p:spPr>
          <a:xfrm>
            <a:off x="569668" y="4017459"/>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24.7%</a:t>
            </a:r>
          </a:p>
        </p:txBody>
      </p:sp>
      <p:sp>
        <p:nvSpPr>
          <p:cNvPr id="17" name="TextBox 16">
            <a:extLst>
              <a:ext uri="{FF2B5EF4-FFF2-40B4-BE49-F238E27FC236}">
                <a16:creationId xmlns:a16="http://schemas.microsoft.com/office/drawing/2014/main" xmlns="" id="{468B9BFE-3F15-4B92-BF78-3F2D81FC21CE}"/>
              </a:ext>
            </a:extLst>
          </p:cNvPr>
          <p:cNvSpPr txBox="1"/>
          <p:nvPr/>
        </p:nvSpPr>
        <p:spPr>
          <a:xfrm>
            <a:off x="587827" y="486614"/>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20.0%</a:t>
            </a:r>
          </a:p>
          <a:p>
            <a:pPr algn="ctr"/>
            <a:r>
              <a:rPr lang="en-US" sz="1200" b="1" dirty="0">
                <a:solidFill>
                  <a:schemeClr val="bg1"/>
                </a:solidFill>
                <a:latin typeface="Tw Cen MT" panose="020B0602020104020603" pitchFamily="34" charset="0"/>
              </a:rPr>
              <a:t>Domestic inflation</a:t>
            </a:r>
          </a:p>
          <a:p>
            <a:pPr algn="ctr"/>
            <a:r>
              <a:rPr lang="en-US" sz="1200" b="1" dirty="0">
                <a:solidFill>
                  <a:schemeClr val="bg1"/>
                </a:solidFill>
                <a:latin typeface="Tw Cen MT" panose="020B0602020104020603" pitchFamily="34" charset="0"/>
              </a:rPr>
              <a:t>March 2022</a:t>
            </a:r>
            <a:endParaRPr lang="en-GH" sz="1200" b="1" dirty="0">
              <a:solidFill>
                <a:schemeClr val="bg1"/>
              </a:solidFill>
              <a:latin typeface="Tw Cen MT" panose="020B0602020104020603" pitchFamily="34" charset="0"/>
            </a:endParaRPr>
          </a:p>
        </p:txBody>
      </p:sp>
      <p:sp>
        <p:nvSpPr>
          <p:cNvPr id="18" name="TextBox 17">
            <a:extLst>
              <a:ext uri="{FF2B5EF4-FFF2-40B4-BE49-F238E27FC236}">
                <a16:creationId xmlns:a16="http://schemas.microsoft.com/office/drawing/2014/main" xmlns="" id="{468A6E27-641A-474D-BC0F-339205BF6478}"/>
              </a:ext>
            </a:extLst>
          </p:cNvPr>
          <p:cNvSpPr txBox="1"/>
          <p:nvPr/>
        </p:nvSpPr>
        <p:spPr>
          <a:xfrm>
            <a:off x="569667" y="5702343"/>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17.3%</a:t>
            </a:r>
          </a:p>
          <a:p>
            <a:pPr algn="ctr"/>
            <a:r>
              <a:rPr lang="en-US" sz="1200" b="1" dirty="0">
                <a:solidFill>
                  <a:schemeClr val="bg1"/>
                </a:solidFill>
                <a:latin typeface="Tw Cen MT" panose="020B0602020104020603" pitchFamily="34" charset="0"/>
              </a:rPr>
              <a:t>Imported inflation</a:t>
            </a:r>
          </a:p>
          <a:p>
            <a:pPr algn="ctr"/>
            <a:r>
              <a:rPr lang="en-US" sz="1200" b="1" dirty="0">
                <a:solidFill>
                  <a:schemeClr val="bg1"/>
                </a:solidFill>
                <a:latin typeface="Tw Cen MT" panose="020B0602020104020603" pitchFamily="34" charset="0"/>
              </a:rPr>
              <a:t>March 2022</a:t>
            </a:r>
            <a:endParaRPr lang="en-GH" sz="12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02936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Policy Considerations (1/2)</a:t>
            </a:r>
          </a:p>
        </p:txBody>
      </p:sp>
      <p:sp>
        <p:nvSpPr>
          <p:cNvPr id="11" name="Content Placeholder 7">
            <a:extLst>
              <a:ext uri="{FF2B5EF4-FFF2-40B4-BE49-F238E27FC236}">
                <a16:creationId xmlns:a16="http://schemas.microsoft.com/office/drawing/2014/main" xmlns=""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xmlns=""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15</a:t>
            </a:fld>
            <a:endParaRPr lang="en-GB" sz="1600" dirty="0">
              <a:solidFill>
                <a:schemeClr val="bg1"/>
              </a:solidFill>
            </a:endParaRPr>
          </a:p>
        </p:txBody>
      </p:sp>
      <p:pic>
        <p:nvPicPr>
          <p:cNvPr id="6" name="Content Placeholder 3" descr="Chart, bar chart&#10;&#10;Description automatically generated">
            <a:extLst>
              <a:ext uri="{FF2B5EF4-FFF2-40B4-BE49-F238E27FC236}">
                <a16:creationId xmlns:a16="http://schemas.microsoft.com/office/drawing/2014/main" xmlns="" id="{252DAA50-200A-66AA-9CCD-B8BBBEF71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09" y="564054"/>
            <a:ext cx="5270678" cy="5446713"/>
          </a:xfrm>
          <a:prstGeom prst="rect">
            <a:avLst/>
          </a:prstGeom>
        </p:spPr>
      </p:pic>
      <p:pic>
        <p:nvPicPr>
          <p:cNvPr id="3" name="Picture 2" descr="A screenshot of a computer&#10;&#10;Description automatically generated with medium confidence">
            <a:extLst>
              <a:ext uri="{FF2B5EF4-FFF2-40B4-BE49-F238E27FC236}">
                <a16:creationId xmlns:a16="http://schemas.microsoft.com/office/drawing/2014/main" xmlns="" id="{DE22288E-BE7B-3B70-4098-81C27C58EA02}"/>
              </a:ext>
            </a:extLst>
          </p:cNvPr>
          <p:cNvPicPr>
            <a:picLocks noChangeAspect="1"/>
          </p:cNvPicPr>
          <p:nvPr/>
        </p:nvPicPr>
        <p:blipFill rotWithShape="1">
          <a:blip r:embed="rId4">
            <a:extLst>
              <a:ext uri="{28A0092B-C50C-407E-A947-70E740481C1C}">
                <a14:useLocalDpi xmlns:a14="http://schemas.microsoft.com/office/drawing/2010/main" val="0"/>
              </a:ext>
            </a:extLst>
          </a:blip>
          <a:srcRect l="1952" t="1008" r="5105" b="16410"/>
          <a:stretch/>
        </p:blipFill>
        <p:spPr>
          <a:xfrm>
            <a:off x="4722241" y="1031197"/>
            <a:ext cx="7456715" cy="4063317"/>
          </a:xfrm>
          <a:prstGeom prst="rect">
            <a:avLst/>
          </a:prstGeom>
        </p:spPr>
      </p:pic>
    </p:spTree>
    <p:extLst>
      <p:ext uri="{BB962C8B-B14F-4D97-AF65-F5344CB8AC3E}">
        <p14:creationId xmlns:p14="http://schemas.microsoft.com/office/powerpoint/2010/main" val="275385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Policy Considerations (2/2)</a:t>
            </a:r>
          </a:p>
        </p:txBody>
      </p:sp>
      <p:sp>
        <p:nvSpPr>
          <p:cNvPr id="11" name="Content Placeholder 7">
            <a:extLst>
              <a:ext uri="{FF2B5EF4-FFF2-40B4-BE49-F238E27FC236}">
                <a16:creationId xmlns:a16="http://schemas.microsoft.com/office/drawing/2014/main" xmlns=""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xmlns=""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16</a:t>
            </a:fld>
            <a:endParaRPr lang="en-GB" sz="1600" dirty="0">
              <a:solidFill>
                <a:schemeClr val="bg1"/>
              </a:solidFill>
            </a:endParaRPr>
          </a:p>
        </p:txBody>
      </p:sp>
      <p:pic>
        <p:nvPicPr>
          <p:cNvPr id="7" name="Picture 6">
            <a:extLst>
              <a:ext uri="{FF2B5EF4-FFF2-40B4-BE49-F238E27FC236}">
                <a16:creationId xmlns:a16="http://schemas.microsoft.com/office/drawing/2014/main" xmlns="" id="{DDF216F2-A4FC-EA4D-2ECD-32563F013D3A}"/>
              </a:ext>
            </a:extLst>
          </p:cNvPr>
          <p:cNvPicPr>
            <a:picLocks noChangeAspect="1"/>
          </p:cNvPicPr>
          <p:nvPr/>
        </p:nvPicPr>
        <p:blipFill rotWithShape="1">
          <a:blip r:embed="rId3"/>
          <a:srcRect b="1499"/>
          <a:stretch/>
        </p:blipFill>
        <p:spPr>
          <a:xfrm>
            <a:off x="63267" y="466166"/>
            <a:ext cx="12074356" cy="5544602"/>
          </a:xfrm>
          <a:prstGeom prst="rect">
            <a:avLst/>
          </a:prstGeom>
        </p:spPr>
      </p:pic>
    </p:spTree>
    <p:extLst>
      <p:ext uri="{BB962C8B-B14F-4D97-AF65-F5344CB8AC3E}">
        <p14:creationId xmlns:p14="http://schemas.microsoft.com/office/powerpoint/2010/main" val="241940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xmlns="" id="{5E1E70A8-8CFE-4505-BDB8-12554D2A9C79}"/>
              </a:ext>
            </a:extLst>
          </p:cNvPr>
          <p:cNvSpPr txBox="1">
            <a:spLocks/>
          </p:cNvSpPr>
          <p:nvPr/>
        </p:nvSpPr>
        <p:spPr>
          <a:xfrm>
            <a:off x="5716826" y="6326532"/>
            <a:ext cx="55443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A54F868-F828-472F-BCFA-81EF005179B6}" type="slidenum">
              <a:rPr lang="en-GB" sz="1600" smtClean="0">
                <a:solidFill>
                  <a:schemeClr val="bg1"/>
                </a:solidFill>
              </a:rPr>
              <a:pPr algn="l"/>
              <a:t>17</a:t>
            </a:fld>
            <a:endParaRPr lang="en-GB" sz="1600" dirty="0">
              <a:solidFill>
                <a:schemeClr val="bg1"/>
              </a:solidFill>
            </a:endParaRPr>
          </a:p>
        </p:txBody>
      </p:sp>
      <p:sp>
        <p:nvSpPr>
          <p:cNvPr id="3" name="Title 2">
            <a:extLst>
              <a:ext uri="{FF2B5EF4-FFF2-40B4-BE49-F238E27FC236}">
                <a16:creationId xmlns:a16="http://schemas.microsoft.com/office/drawing/2014/main" xmlns="" id="{932A2012-AFCC-6A4B-B4AF-7F2A02BBC6C7}"/>
              </a:ext>
            </a:extLst>
          </p:cNvPr>
          <p:cNvSpPr>
            <a:spLocks noGrp="1"/>
          </p:cNvSpPr>
          <p:nvPr>
            <p:ph type="title"/>
          </p:nvPr>
        </p:nvSpPr>
        <p:spPr>
          <a:xfrm>
            <a:off x="428625" y="66328"/>
            <a:ext cx="11630023" cy="526786"/>
          </a:xfrm>
        </p:spPr>
        <p:txBody>
          <a:bodyPr>
            <a:noAutofit/>
          </a:body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Pointers for Household Decision Making  (1/2)</a:t>
            </a:r>
            <a:endParaRPr lang="en-GH" sz="3600" dirty="0"/>
          </a:p>
        </p:txBody>
      </p:sp>
      <p:graphicFrame>
        <p:nvGraphicFramePr>
          <p:cNvPr id="4" name="Content Placeholder 3">
            <a:extLst>
              <a:ext uri="{FF2B5EF4-FFF2-40B4-BE49-F238E27FC236}">
                <a16:creationId xmlns:a16="http://schemas.microsoft.com/office/drawing/2014/main" xmlns="" id="{EB2209A5-AB1D-3E4F-ADDB-76688E39BB99}"/>
              </a:ext>
            </a:extLst>
          </p:cNvPr>
          <p:cNvGraphicFramePr>
            <a:graphicFrameLocks noGrp="1"/>
          </p:cNvGraphicFramePr>
          <p:nvPr>
            <p:ph idx="1"/>
            <p:extLst>
              <p:ext uri="{D42A27DB-BD31-4B8C-83A1-F6EECF244321}">
                <p14:modId xmlns:p14="http://schemas.microsoft.com/office/powerpoint/2010/main" val="396252841"/>
              </p:ext>
            </p:extLst>
          </p:nvPr>
        </p:nvGraphicFramePr>
        <p:xfrm>
          <a:off x="4214809" y="629890"/>
          <a:ext cx="7905751" cy="6098544"/>
        </p:xfrm>
        <a:graphic>
          <a:graphicData uri="http://schemas.openxmlformats.org/drawingml/2006/table">
            <a:tbl>
              <a:tblPr firstRow="1" firstCol="1" bandRow="1">
                <a:tableStyleId>{5C22544A-7EE6-4342-B048-85BDC9FD1C3A}</a:tableStyleId>
              </a:tblPr>
              <a:tblGrid>
                <a:gridCol w="580889">
                  <a:extLst>
                    <a:ext uri="{9D8B030D-6E8A-4147-A177-3AD203B41FA5}">
                      <a16:colId xmlns:a16="http://schemas.microsoft.com/office/drawing/2014/main" xmlns="" val="4028864249"/>
                    </a:ext>
                  </a:extLst>
                </a:gridCol>
                <a:gridCol w="3141860">
                  <a:extLst>
                    <a:ext uri="{9D8B030D-6E8A-4147-A177-3AD203B41FA5}">
                      <a16:colId xmlns:a16="http://schemas.microsoft.com/office/drawing/2014/main" xmlns="" val="2761342720"/>
                    </a:ext>
                  </a:extLst>
                </a:gridCol>
                <a:gridCol w="2969931">
                  <a:extLst>
                    <a:ext uri="{9D8B030D-6E8A-4147-A177-3AD203B41FA5}">
                      <a16:colId xmlns:a16="http://schemas.microsoft.com/office/drawing/2014/main" xmlns="" val="3544921409"/>
                    </a:ext>
                  </a:extLst>
                </a:gridCol>
                <a:gridCol w="1213071">
                  <a:extLst>
                    <a:ext uri="{9D8B030D-6E8A-4147-A177-3AD203B41FA5}">
                      <a16:colId xmlns:a16="http://schemas.microsoft.com/office/drawing/2014/main" xmlns="" val="4095280084"/>
                    </a:ext>
                  </a:extLst>
                </a:gridCol>
              </a:tblGrid>
              <a:tr h="381159">
                <a:tc>
                  <a:txBody>
                    <a:bodyPr/>
                    <a:lstStyle/>
                    <a:p>
                      <a:pPr>
                        <a:lnSpc>
                          <a:spcPct val="107000"/>
                        </a:lnSpc>
                        <a:spcAft>
                          <a:spcPts val="800"/>
                        </a:spcAft>
                      </a:pPr>
                      <a:r>
                        <a:rPr lang="en-GB" sz="2400">
                          <a:effectLst/>
                        </a:rPr>
                        <a:t>No</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Item Name</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Item Type and Source </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Inflation</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82186540"/>
                  </a:ext>
                </a:extLst>
              </a:tr>
              <a:tr h="381159">
                <a:tc>
                  <a:txBody>
                    <a:bodyPr/>
                    <a:lstStyle/>
                    <a:p>
                      <a:pPr marL="0" lvl="0" indent="0">
                        <a:lnSpc>
                          <a:spcPct val="107000"/>
                        </a:lnSpc>
                        <a:spcAft>
                          <a:spcPts val="800"/>
                        </a:spcAft>
                        <a:buFontTx/>
                        <a:buNone/>
                      </a:pPr>
                      <a:r>
                        <a:rPr lang="en-GB" sz="2400" dirty="0">
                          <a:effectLst/>
                        </a:rPr>
                        <a:t>1.</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dirty="0">
                          <a:effectLst/>
                        </a:rPr>
                        <a:t>Grapes</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Imported</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101.9</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997467724"/>
                  </a:ext>
                </a:extLst>
              </a:tr>
              <a:tr h="381159">
                <a:tc>
                  <a:txBody>
                    <a:bodyPr/>
                    <a:lstStyle/>
                    <a:p>
                      <a:pPr marL="0" lvl="0" indent="0" algn="l">
                        <a:lnSpc>
                          <a:spcPct val="107000"/>
                        </a:lnSpc>
                        <a:spcAft>
                          <a:spcPts val="800"/>
                        </a:spcAft>
                        <a:buFontTx/>
                        <a:buNone/>
                      </a:pPr>
                      <a:r>
                        <a:rPr lang="en-GB" sz="2400" dirty="0">
                          <a:effectLst/>
                        </a:rPr>
                        <a:t>2. </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dirty="0">
                          <a:effectLst/>
                        </a:rPr>
                        <a:t>Diesel</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Non-Food, Imported</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90.9</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488515971"/>
                  </a:ext>
                </a:extLst>
              </a:tr>
              <a:tr h="381159">
                <a:tc>
                  <a:txBody>
                    <a:bodyPr/>
                    <a:lstStyle/>
                    <a:p>
                      <a:pPr marL="0" lvl="0" indent="0" algn="l">
                        <a:lnSpc>
                          <a:spcPct val="107000"/>
                        </a:lnSpc>
                        <a:spcAft>
                          <a:spcPts val="800"/>
                        </a:spcAft>
                        <a:buFontTx/>
                        <a:buNone/>
                      </a:pPr>
                      <a:r>
                        <a:rPr lang="en-GB" sz="2400" dirty="0">
                          <a:effectLst/>
                        </a:rPr>
                        <a:t>3. </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dirty="0">
                          <a:effectLst/>
                        </a:rPr>
                        <a:t>Avocado Pear</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dirty="0">
                          <a:effectLst/>
                        </a:rPr>
                        <a:t>Food, Local</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dirty="0">
                          <a:effectLst/>
                        </a:rPr>
                        <a:t>89.2</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5248443"/>
                  </a:ext>
                </a:extLst>
              </a:tr>
              <a:tr h="381159">
                <a:tc>
                  <a:txBody>
                    <a:bodyPr/>
                    <a:lstStyle/>
                    <a:p>
                      <a:pPr marL="0" lvl="0" indent="0" algn="l">
                        <a:lnSpc>
                          <a:spcPct val="107000"/>
                        </a:lnSpc>
                        <a:spcAft>
                          <a:spcPts val="800"/>
                        </a:spcAft>
                        <a:buFontTx/>
                        <a:buNone/>
                      </a:pPr>
                      <a:r>
                        <a:rPr lang="en-GB" sz="2400" dirty="0">
                          <a:effectLst/>
                        </a:rPr>
                        <a:t>4. </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dirty="0">
                          <a:effectLst/>
                        </a:rPr>
                        <a:t>Petrol</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Non-Food, Imported</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73.5</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282109999"/>
                  </a:ext>
                </a:extLst>
              </a:tr>
              <a:tr h="381159">
                <a:tc>
                  <a:txBody>
                    <a:bodyPr/>
                    <a:lstStyle/>
                    <a:p>
                      <a:pPr marL="0" lvl="0" indent="0" algn="l">
                        <a:lnSpc>
                          <a:spcPct val="107000"/>
                        </a:lnSpc>
                        <a:spcAft>
                          <a:spcPts val="800"/>
                        </a:spcAft>
                        <a:buFontTx/>
                        <a:buNone/>
                      </a:pPr>
                      <a:r>
                        <a:rPr lang="en-GB" sz="2400" dirty="0">
                          <a:effectLst/>
                        </a:rPr>
                        <a:t>5. </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dirty="0">
                          <a:effectLst/>
                        </a:rPr>
                        <a:t>Bushmeat</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66.9</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13250627"/>
                  </a:ext>
                </a:extLst>
              </a:tr>
              <a:tr h="381159">
                <a:tc>
                  <a:txBody>
                    <a:bodyPr/>
                    <a:lstStyle/>
                    <a:p>
                      <a:pPr marL="0" lvl="0" indent="0" algn="l">
                        <a:lnSpc>
                          <a:spcPct val="107000"/>
                        </a:lnSpc>
                        <a:spcAft>
                          <a:spcPts val="800"/>
                        </a:spcAft>
                        <a:buFontTx/>
                        <a:buNone/>
                      </a:pPr>
                      <a:r>
                        <a:rPr lang="en-GB" sz="2400" dirty="0">
                          <a:effectLst/>
                        </a:rPr>
                        <a:t>6. </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dirty="0">
                          <a:effectLst/>
                        </a:rPr>
                        <a:t>Water Melon</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64.7</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293742863"/>
                  </a:ext>
                </a:extLst>
              </a:tr>
              <a:tr h="381159">
                <a:tc>
                  <a:txBody>
                    <a:bodyPr/>
                    <a:lstStyle/>
                    <a:p>
                      <a:pPr marL="0" lvl="0" indent="0" algn="l">
                        <a:lnSpc>
                          <a:spcPct val="107000"/>
                        </a:lnSpc>
                        <a:spcAft>
                          <a:spcPts val="800"/>
                        </a:spcAft>
                        <a:buFontTx/>
                        <a:buNone/>
                      </a:pPr>
                      <a:r>
                        <a:rPr lang="en-GB" sz="2400" dirty="0">
                          <a:effectLst/>
                        </a:rPr>
                        <a:t>7. </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dirty="0">
                          <a:effectLst/>
                        </a:rPr>
                        <a:t>Solid Fuels (firewood)</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Non-Food,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63.6</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49908933"/>
                  </a:ext>
                </a:extLst>
              </a:tr>
              <a:tr h="381159">
                <a:tc>
                  <a:txBody>
                    <a:bodyPr/>
                    <a:lstStyle/>
                    <a:p>
                      <a:pPr marL="0" lvl="0" indent="0" algn="l">
                        <a:lnSpc>
                          <a:spcPct val="107000"/>
                        </a:lnSpc>
                        <a:spcAft>
                          <a:spcPts val="800"/>
                        </a:spcAft>
                        <a:buFontTx/>
                        <a:buNone/>
                      </a:pPr>
                      <a:r>
                        <a:rPr lang="en-GB" sz="2400" dirty="0">
                          <a:effectLst/>
                        </a:rPr>
                        <a:t>8. </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dirty="0">
                          <a:effectLst/>
                        </a:rPr>
                        <a:t>Okro (Fresh)</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62.5</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718461204"/>
                  </a:ext>
                </a:extLst>
              </a:tr>
              <a:tr h="381159">
                <a:tc>
                  <a:txBody>
                    <a:bodyPr/>
                    <a:lstStyle/>
                    <a:p>
                      <a:pPr marL="0" lvl="0" indent="0" algn="l">
                        <a:lnSpc>
                          <a:spcPct val="107000"/>
                        </a:lnSpc>
                        <a:spcAft>
                          <a:spcPts val="800"/>
                        </a:spcAft>
                        <a:buFontTx/>
                        <a:buNone/>
                      </a:pPr>
                      <a:r>
                        <a:rPr lang="en-GB" sz="2400" dirty="0">
                          <a:effectLst/>
                        </a:rPr>
                        <a:t>9. </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dirty="0">
                          <a:effectLst/>
                        </a:rPr>
                        <a:t>Corn Dough/Corn Flour</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54.1</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83665745"/>
                  </a:ext>
                </a:extLst>
              </a:tr>
              <a:tr h="381159">
                <a:tc>
                  <a:txBody>
                    <a:bodyPr/>
                    <a:lstStyle/>
                    <a:p>
                      <a:pPr marL="0" lvl="0" indent="0" algn="l">
                        <a:lnSpc>
                          <a:spcPct val="107000"/>
                        </a:lnSpc>
                        <a:spcAft>
                          <a:spcPts val="800"/>
                        </a:spcAft>
                        <a:buFontTx/>
                        <a:buNone/>
                      </a:pPr>
                      <a:r>
                        <a:rPr lang="en-GB" sz="2400" dirty="0">
                          <a:effectLst/>
                        </a:rPr>
                        <a:t>10.</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dirty="0">
                          <a:effectLst/>
                        </a:rPr>
                        <a:t>Maize</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52.7</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076583676"/>
                  </a:ext>
                </a:extLst>
              </a:tr>
              <a:tr h="381159">
                <a:tc>
                  <a:txBody>
                    <a:bodyPr/>
                    <a:lstStyle/>
                    <a:p>
                      <a:pPr marL="0" lvl="0" indent="0" algn="l">
                        <a:lnSpc>
                          <a:spcPct val="107000"/>
                        </a:lnSpc>
                        <a:spcAft>
                          <a:spcPts val="800"/>
                        </a:spcAft>
                        <a:buFontTx/>
                        <a:buNone/>
                      </a:pPr>
                      <a:r>
                        <a:rPr lang="en-GB" sz="2400" dirty="0">
                          <a:effectLst/>
                        </a:rPr>
                        <a:t>11.</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a:effectLst/>
                        </a:rPr>
                        <a:t>Mango</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52.5</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568194899"/>
                  </a:ext>
                </a:extLst>
              </a:tr>
              <a:tr h="381159">
                <a:tc>
                  <a:txBody>
                    <a:bodyPr/>
                    <a:lstStyle/>
                    <a:p>
                      <a:pPr marL="0" lvl="0" indent="0" algn="l">
                        <a:lnSpc>
                          <a:spcPct val="107000"/>
                        </a:lnSpc>
                        <a:spcAft>
                          <a:spcPts val="800"/>
                        </a:spcAft>
                        <a:buFontTx/>
                        <a:buNone/>
                      </a:pPr>
                      <a:r>
                        <a:rPr lang="en-GB" sz="2400" dirty="0">
                          <a:effectLst/>
                        </a:rPr>
                        <a:t>12.</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a:effectLst/>
                        </a:rPr>
                        <a:t>Millet</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52.3</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37541037"/>
                  </a:ext>
                </a:extLst>
              </a:tr>
              <a:tr h="381159">
                <a:tc>
                  <a:txBody>
                    <a:bodyPr/>
                    <a:lstStyle/>
                    <a:p>
                      <a:pPr marL="0" lvl="0" indent="0" algn="l">
                        <a:lnSpc>
                          <a:spcPct val="107000"/>
                        </a:lnSpc>
                        <a:spcAft>
                          <a:spcPts val="800"/>
                        </a:spcAft>
                        <a:buFontTx/>
                        <a:buNone/>
                      </a:pPr>
                      <a:r>
                        <a:rPr lang="en-GB" sz="2400" dirty="0">
                          <a:effectLst/>
                        </a:rPr>
                        <a:t>13.</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a:effectLst/>
                        </a:rPr>
                        <a:t>Gas</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Non-Food, Imported</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51.1</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724530767"/>
                  </a:ext>
                </a:extLst>
              </a:tr>
              <a:tr h="381159">
                <a:tc>
                  <a:txBody>
                    <a:bodyPr/>
                    <a:lstStyle/>
                    <a:p>
                      <a:pPr marL="0" lvl="0" indent="0" algn="l">
                        <a:lnSpc>
                          <a:spcPct val="107000"/>
                        </a:lnSpc>
                        <a:spcAft>
                          <a:spcPts val="800"/>
                        </a:spcAft>
                        <a:buFontTx/>
                        <a:buNone/>
                      </a:pPr>
                      <a:r>
                        <a:rPr lang="en-GB" sz="2400" dirty="0">
                          <a:effectLst/>
                        </a:rPr>
                        <a:t>14.</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a:effectLst/>
                        </a:rPr>
                        <a:t>Wheat Flour</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49.5</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84944583"/>
                  </a:ext>
                </a:extLst>
              </a:tr>
              <a:tr h="381159">
                <a:tc>
                  <a:txBody>
                    <a:bodyPr/>
                    <a:lstStyle/>
                    <a:p>
                      <a:pPr marL="0" lvl="0" indent="0" algn="l">
                        <a:lnSpc>
                          <a:spcPct val="107000"/>
                        </a:lnSpc>
                        <a:spcAft>
                          <a:spcPts val="800"/>
                        </a:spcAft>
                        <a:buFontTx/>
                        <a:buNone/>
                      </a:pPr>
                      <a:r>
                        <a:rPr lang="en-GB" sz="2400" dirty="0">
                          <a:effectLst/>
                        </a:rPr>
                        <a:t>15.</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H" sz="2400">
                          <a:effectLst/>
                        </a:rPr>
                        <a:t>Bambara Beans</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dirty="0">
                          <a:effectLst/>
                        </a:rPr>
                        <a:t>49.4</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512168694"/>
                  </a:ext>
                </a:extLst>
              </a:tr>
            </a:tbl>
          </a:graphicData>
        </a:graphic>
      </p:graphicFrame>
      <p:sp>
        <p:nvSpPr>
          <p:cNvPr id="11" name="Title 2">
            <a:extLst>
              <a:ext uri="{FF2B5EF4-FFF2-40B4-BE49-F238E27FC236}">
                <a16:creationId xmlns:a16="http://schemas.microsoft.com/office/drawing/2014/main" xmlns="" id="{73F5B1DD-8DF2-404F-B27F-70CB53358C69}"/>
              </a:ext>
            </a:extLst>
          </p:cNvPr>
          <p:cNvSpPr txBox="1">
            <a:spLocks/>
          </p:cNvSpPr>
          <p:nvPr/>
        </p:nvSpPr>
        <p:spPr>
          <a:xfrm>
            <a:off x="104775" y="629890"/>
            <a:ext cx="4081458" cy="60985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en-US" sz="2400" dirty="0">
                <a:latin typeface="Crimson Text" panose="02000503000000000000" pitchFamily="2" charset="0"/>
              </a:rPr>
              <a:t>The inflation rates recorded each month have differential impacts on household depending on the basket of items purchased by each household.</a:t>
            </a:r>
          </a:p>
          <a:p>
            <a:pPr algn="just"/>
            <a:endParaRPr lang="en-US" sz="2400" dirty="0">
              <a:latin typeface="Crimson Text" panose="02000503000000000000" pitchFamily="2" charset="0"/>
            </a:endParaRPr>
          </a:p>
          <a:p>
            <a:pPr marL="342900" indent="-342900" algn="just">
              <a:buFont typeface="Arial" panose="020B0604020202020204" pitchFamily="34" charset="0"/>
              <a:buChar char="•"/>
            </a:pPr>
            <a:r>
              <a:rPr lang="en-US" sz="2400" dirty="0">
                <a:latin typeface="Crimson Text" panose="02000503000000000000" pitchFamily="2" charset="0"/>
              </a:rPr>
              <a:t>Given households’ taste, disposal income and availability of alternatives, the basket of items purchased can be varied in response to the soaring prices.</a:t>
            </a:r>
          </a:p>
          <a:p>
            <a:pPr algn="just"/>
            <a:endParaRPr lang="en-US" sz="2400" dirty="0">
              <a:latin typeface="Crimson Text" panose="02000503000000000000" pitchFamily="2" charset="0"/>
            </a:endParaRPr>
          </a:p>
          <a:p>
            <a:pPr marL="342900" indent="-342900" algn="just">
              <a:buFont typeface="Arial" panose="020B0604020202020204" pitchFamily="34" charset="0"/>
              <a:buChar char="•"/>
            </a:pPr>
            <a:r>
              <a:rPr lang="en-US" altLang="en-US" sz="2400" dirty="0">
                <a:latin typeface="Crimson Text" panose="02000503000000000000" pitchFamily="2" charset="0"/>
                <a:ea typeface="Cambria" panose="02040503050406030204" pitchFamily="18" charset="0"/>
              </a:rPr>
              <a:t>Top fifteen items with the highest upward change in year-on-year inflation rates for April 2022.</a:t>
            </a:r>
            <a:endParaRPr lang="en-US" sz="2400" dirty="0">
              <a:latin typeface="Crimson Text" panose="02000503000000000000" pitchFamily="2" charset="0"/>
            </a:endParaRPr>
          </a:p>
        </p:txBody>
      </p:sp>
    </p:spTree>
    <p:extLst>
      <p:ext uri="{BB962C8B-B14F-4D97-AF65-F5344CB8AC3E}">
        <p14:creationId xmlns:p14="http://schemas.microsoft.com/office/powerpoint/2010/main" val="268946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xmlns="" id="{5E1E70A8-8CFE-4505-BDB8-12554D2A9C79}"/>
              </a:ext>
            </a:extLst>
          </p:cNvPr>
          <p:cNvSpPr txBox="1">
            <a:spLocks/>
          </p:cNvSpPr>
          <p:nvPr/>
        </p:nvSpPr>
        <p:spPr>
          <a:xfrm>
            <a:off x="5716826" y="6326532"/>
            <a:ext cx="55443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A54F868-F828-472F-BCFA-81EF005179B6}" type="slidenum">
              <a:rPr lang="en-GB" sz="1600" smtClean="0">
                <a:solidFill>
                  <a:schemeClr val="bg1"/>
                </a:solidFill>
              </a:rPr>
              <a:pPr algn="l"/>
              <a:t>18</a:t>
            </a:fld>
            <a:endParaRPr lang="en-GB" sz="1600" dirty="0">
              <a:solidFill>
                <a:schemeClr val="bg1"/>
              </a:solidFill>
            </a:endParaRPr>
          </a:p>
        </p:txBody>
      </p:sp>
      <p:sp>
        <p:nvSpPr>
          <p:cNvPr id="3" name="Title 2">
            <a:extLst>
              <a:ext uri="{FF2B5EF4-FFF2-40B4-BE49-F238E27FC236}">
                <a16:creationId xmlns:a16="http://schemas.microsoft.com/office/drawing/2014/main" xmlns="" id="{932A2012-AFCC-6A4B-B4AF-7F2A02BBC6C7}"/>
              </a:ext>
            </a:extLst>
          </p:cNvPr>
          <p:cNvSpPr>
            <a:spLocks noGrp="1"/>
          </p:cNvSpPr>
          <p:nvPr>
            <p:ph type="title"/>
          </p:nvPr>
        </p:nvSpPr>
        <p:spPr>
          <a:xfrm>
            <a:off x="71440" y="66327"/>
            <a:ext cx="12072938" cy="563563"/>
          </a:xfrm>
        </p:spPr>
        <p:txBody>
          <a:bodyPr>
            <a:noAutofit/>
          </a:body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Pointers for Household Decision Making  (2/2)</a:t>
            </a:r>
            <a:endParaRPr lang="en-GH" sz="3600" dirty="0"/>
          </a:p>
        </p:txBody>
      </p:sp>
      <p:graphicFrame>
        <p:nvGraphicFramePr>
          <p:cNvPr id="7" name="Content Placeholder 6">
            <a:extLst>
              <a:ext uri="{FF2B5EF4-FFF2-40B4-BE49-F238E27FC236}">
                <a16:creationId xmlns:a16="http://schemas.microsoft.com/office/drawing/2014/main" xmlns="" id="{74A7F299-8BB6-9B49-806B-7FE92F3FFC95}"/>
              </a:ext>
            </a:extLst>
          </p:cNvPr>
          <p:cNvGraphicFramePr>
            <a:graphicFrameLocks noGrp="1"/>
          </p:cNvGraphicFramePr>
          <p:nvPr>
            <p:ph idx="1"/>
            <p:extLst>
              <p:ext uri="{D42A27DB-BD31-4B8C-83A1-F6EECF244321}">
                <p14:modId xmlns:p14="http://schemas.microsoft.com/office/powerpoint/2010/main" val="4105615984"/>
              </p:ext>
            </p:extLst>
          </p:nvPr>
        </p:nvGraphicFramePr>
        <p:xfrm>
          <a:off x="4100512" y="715618"/>
          <a:ext cx="7915281" cy="5984240"/>
        </p:xfrm>
        <a:graphic>
          <a:graphicData uri="http://schemas.openxmlformats.org/drawingml/2006/table">
            <a:tbl>
              <a:tblPr firstRow="1" firstCol="1" bandRow="1">
                <a:tableStyleId>{5C22544A-7EE6-4342-B048-85BDC9FD1C3A}</a:tableStyleId>
              </a:tblPr>
              <a:tblGrid>
                <a:gridCol w="657230">
                  <a:extLst>
                    <a:ext uri="{9D8B030D-6E8A-4147-A177-3AD203B41FA5}">
                      <a16:colId xmlns:a16="http://schemas.microsoft.com/office/drawing/2014/main" xmlns="" val="1334065493"/>
                    </a:ext>
                  </a:extLst>
                </a:gridCol>
                <a:gridCol w="3000375">
                  <a:extLst>
                    <a:ext uri="{9D8B030D-6E8A-4147-A177-3AD203B41FA5}">
                      <a16:colId xmlns:a16="http://schemas.microsoft.com/office/drawing/2014/main" xmlns="" val="1111290443"/>
                    </a:ext>
                  </a:extLst>
                </a:gridCol>
                <a:gridCol w="2943225">
                  <a:extLst>
                    <a:ext uri="{9D8B030D-6E8A-4147-A177-3AD203B41FA5}">
                      <a16:colId xmlns:a16="http://schemas.microsoft.com/office/drawing/2014/main" xmlns="" val="445527656"/>
                    </a:ext>
                  </a:extLst>
                </a:gridCol>
                <a:gridCol w="1314451">
                  <a:extLst>
                    <a:ext uri="{9D8B030D-6E8A-4147-A177-3AD203B41FA5}">
                      <a16:colId xmlns:a16="http://schemas.microsoft.com/office/drawing/2014/main" xmlns="" val="581251056"/>
                    </a:ext>
                  </a:extLst>
                </a:gridCol>
              </a:tblGrid>
              <a:tr h="323193">
                <a:tc>
                  <a:txBody>
                    <a:bodyPr/>
                    <a:lstStyle/>
                    <a:p>
                      <a:pPr>
                        <a:lnSpc>
                          <a:spcPct val="107000"/>
                        </a:lnSpc>
                        <a:spcAft>
                          <a:spcPts val="800"/>
                        </a:spcAft>
                      </a:pPr>
                      <a:r>
                        <a:rPr lang="en-GB" sz="2400">
                          <a:effectLst/>
                        </a:rPr>
                        <a:t>No</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Item Name</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Item Type and Source </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Inflation</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34191087"/>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800"/>
                        </a:spcAft>
                      </a:pPr>
                      <a:r>
                        <a:rPr lang="en-GH" sz="2400">
                          <a:effectLst/>
                        </a:rPr>
                        <a:t>Diesel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Non-Food, Imported</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23.5</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951946989"/>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nSpc>
                          <a:spcPct val="107000"/>
                        </a:lnSpc>
                        <a:spcAft>
                          <a:spcPts val="800"/>
                        </a:spcAft>
                      </a:pPr>
                      <a:r>
                        <a:rPr lang="en-GH" sz="2400" dirty="0">
                          <a:effectLst/>
                        </a:rPr>
                        <a:t>Traditional Beer (Pito)</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Non-Food,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19.1</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725407556"/>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nSpc>
                          <a:spcPct val="107000"/>
                        </a:lnSpc>
                        <a:spcAft>
                          <a:spcPts val="800"/>
                        </a:spcAft>
                      </a:pPr>
                      <a:r>
                        <a:rPr lang="en-GH" sz="2400">
                          <a:effectLst/>
                        </a:rPr>
                        <a:t>Sausage</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Imported</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18.9</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40305046"/>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nSpc>
                          <a:spcPct val="107000"/>
                        </a:lnSpc>
                        <a:spcAft>
                          <a:spcPts val="800"/>
                        </a:spcAft>
                      </a:pPr>
                      <a:r>
                        <a:rPr lang="en-GH" sz="2400">
                          <a:effectLst/>
                        </a:rPr>
                        <a:t>Millet</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18.3</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27239835"/>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a:lnSpc>
                          <a:spcPct val="107000"/>
                        </a:lnSpc>
                        <a:spcAft>
                          <a:spcPts val="800"/>
                        </a:spcAft>
                      </a:pPr>
                      <a:r>
                        <a:rPr lang="en-GH" sz="2400">
                          <a:effectLst/>
                        </a:rPr>
                        <a:t>Mineral Water (bottle)</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17.6</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152574414"/>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a:lnSpc>
                          <a:spcPct val="107000"/>
                        </a:lnSpc>
                        <a:spcAft>
                          <a:spcPts val="800"/>
                        </a:spcAft>
                      </a:pPr>
                      <a:r>
                        <a:rPr lang="en-GH" sz="2400">
                          <a:effectLst/>
                        </a:rPr>
                        <a:t>Imported Wine</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Non-Food, Imported</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16.9</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54889469"/>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a:lnSpc>
                          <a:spcPct val="107000"/>
                        </a:lnSpc>
                        <a:spcAft>
                          <a:spcPts val="800"/>
                        </a:spcAft>
                      </a:pPr>
                      <a:r>
                        <a:rPr lang="en-GH" sz="2400">
                          <a:effectLst/>
                        </a:rPr>
                        <a:t>Washing Soap</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dirty="0">
                          <a:effectLst/>
                        </a:rPr>
                        <a:t>Non-Food, Imported</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16.4</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267867759"/>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a:lnSpc>
                          <a:spcPct val="107000"/>
                        </a:lnSpc>
                        <a:spcAft>
                          <a:spcPts val="800"/>
                        </a:spcAft>
                      </a:pPr>
                      <a:r>
                        <a:rPr lang="en-GH" sz="2400">
                          <a:effectLst/>
                        </a:rPr>
                        <a:t>Oranges (Fruit)</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dirty="0">
                          <a:effectLst/>
                        </a:rPr>
                        <a:t>Food, Local</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16.1</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684342692"/>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a:lnSpc>
                          <a:spcPct val="107000"/>
                        </a:lnSpc>
                        <a:spcAft>
                          <a:spcPts val="800"/>
                        </a:spcAft>
                      </a:pPr>
                      <a:r>
                        <a:rPr lang="en-GH" sz="2400">
                          <a:effectLst/>
                        </a:rPr>
                        <a:t>Cement Blocks</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dirty="0">
                          <a:effectLst/>
                        </a:rPr>
                        <a:t>Non-Food, Local</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15.5</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006209243"/>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nSpc>
                          <a:spcPct val="107000"/>
                        </a:lnSpc>
                        <a:spcAft>
                          <a:spcPts val="800"/>
                        </a:spcAft>
                      </a:pPr>
                      <a:r>
                        <a:rPr lang="en-GH" sz="2400">
                          <a:effectLst/>
                        </a:rPr>
                        <a:t>Fruit Juice</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Imported</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15.3</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782580420"/>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a:lnSpc>
                          <a:spcPct val="107000"/>
                        </a:lnSpc>
                        <a:spcAft>
                          <a:spcPts val="800"/>
                        </a:spcAft>
                      </a:pPr>
                      <a:r>
                        <a:rPr lang="en-GH" sz="2400">
                          <a:effectLst/>
                        </a:rPr>
                        <a:t>Banana</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14.6</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505847691"/>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tc>
                <a:tc>
                  <a:txBody>
                    <a:bodyPr/>
                    <a:lstStyle/>
                    <a:p>
                      <a:pPr>
                        <a:lnSpc>
                          <a:spcPct val="107000"/>
                        </a:lnSpc>
                        <a:spcAft>
                          <a:spcPts val="800"/>
                        </a:spcAft>
                      </a:pPr>
                      <a:r>
                        <a:rPr lang="en-GH" sz="2400">
                          <a:effectLst/>
                        </a:rPr>
                        <a:t>Groundnut Oil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14.5</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62066793"/>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tc>
                <a:tc>
                  <a:txBody>
                    <a:bodyPr/>
                    <a:lstStyle/>
                    <a:p>
                      <a:pPr>
                        <a:lnSpc>
                          <a:spcPct val="107000"/>
                        </a:lnSpc>
                        <a:spcAft>
                          <a:spcPts val="800"/>
                        </a:spcAft>
                      </a:pPr>
                      <a:r>
                        <a:rPr lang="en-GH" sz="2400">
                          <a:effectLst/>
                        </a:rPr>
                        <a:t>Petrol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Non-Food, Imported</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13.5</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777693413"/>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tc>
                <a:tc>
                  <a:txBody>
                    <a:bodyPr/>
                    <a:lstStyle/>
                    <a:p>
                      <a:pPr>
                        <a:lnSpc>
                          <a:spcPct val="107000"/>
                        </a:lnSpc>
                        <a:spcAft>
                          <a:spcPts val="800"/>
                        </a:spcAft>
                      </a:pPr>
                      <a:r>
                        <a:rPr lang="en-GH" sz="2400">
                          <a:effectLst/>
                        </a:rPr>
                        <a:t>Vegetable Oil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a:effectLst/>
                        </a:rPr>
                        <a:t>13.5</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946026919"/>
                  </a:ext>
                </a:extLst>
              </a:tr>
              <a:tr h="323193">
                <a:tc>
                  <a:txBody>
                    <a:bodyPr/>
                    <a:lstStyle/>
                    <a:p>
                      <a:pPr marL="0" lvl="0" indent="0" algn="l">
                        <a:lnSpc>
                          <a:spcPct val="107000"/>
                        </a:lnSpc>
                        <a:spcAft>
                          <a:spcPts val="800"/>
                        </a:spcAft>
                        <a:buFont typeface="+mj-lt"/>
                        <a:buNone/>
                      </a:pPr>
                      <a:r>
                        <a:rPr lang="en-GH" sz="2400" dirty="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tc>
                <a:tc>
                  <a:txBody>
                    <a:bodyPr/>
                    <a:lstStyle/>
                    <a:p>
                      <a:pPr>
                        <a:lnSpc>
                          <a:spcPct val="107000"/>
                        </a:lnSpc>
                        <a:spcAft>
                          <a:spcPts val="800"/>
                        </a:spcAft>
                      </a:pPr>
                      <a:r>
                        <a:rPr lang="en-GH" sz="2400">
                          <a:effectLst/>
                        </a:rPr>
                        <a:t>Pawpaw</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400">
                          <a:effectLst/>
                        </a:rPr>
                        <a:t>Food, Local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H" sz="2400" dirty="0">
                          <a:effectLst/>
                        </a:rPr>
                        <a:t>12.9</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41460052"/>
                  </a:ext>
                </a:extLst>
              </a:tr>
            </a:tbl>
          </a:graphicData>
        </a:graphic>
      </p:graphicFrame>
      <p:sp>
        <p:nvSpPr>
          <p:cNvPr id="8" name="Title 2">
            <a:extLst>
              <a:ext uri="{FF2B5EF4-FFF2-40B4-BE49-F238E27FC236}">
                <a16:creationId xmlns:a16="http://schemas.microsoft.com/office/drawing/2014/main" xmlns="" id="{214E12C7-E39E-194D-8B5B-269BE6522B7A}"/>
              </a:ext>
            </a:extLst>
          </p:cNvPr>
          <p:cNvSpPr txBox="1">
            <a:spLocks/>
          </p:cNvSpPr>
          <p:nvPr/>
        </p:nvSpPr>
        <p:spPr>
          <a:xfrm>
            <a:off x="71440" y="715618"/>
            <a:ext cx="3952874" cy="58286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en-US" altLang="en-US" sz="3200" dirty="0">
                <a:latin typeface="Crimson Text" panose="02000503000000000000" pitchFamily="2" charset="0"/>
                <a:ea typeface="Cambria" panose="02040503050406030204" pitchFamily="18" charset="0"/>
              </a:rPr>
              <a:t>Top fifteen items with the highest upward change in month-on-month inflation rates for April 2022.</a:t>
            </a:r>
          </a:p>
          <a:p>
            <a:pPr marL="342900" indent="-342900" algn="just">
              <a:buFont typeface="Arial" panose="020B0604020202020204" pitchFamily="34" charset="0"/>
              <a:buChar char="•"/>
            </a:pPr>
            <a:endParaRPr lang="en-US" altLang="en-US" sz="3200" dirty="0">
              <a:latin typeface="Crimson Text" panose="02000503000000000000" pitchFamily="2" charset="0"/>
              <a:ea typeface="Cambria" panose="02040503050406030204" pitchFamily="18" charset="0"/>
            </a:endParaRPr>
          </a:p>
          <a:p>
            <a:pPr marL="342900" indent="-342900" algn="just">
              <a:buFont typeface="Arial" panose="020B0604020202020204" pitchFamily="34" charset="0"/>
              <a:buChar char="•"/>
            </a:pPr>
            <a:r>
              <a:rPr lang="en-US" sz="3200" dirty="0">
                <a:latin typeface="Crimson Text" panose="02000503000000000000" pitchFamily="2" charset="0"/>
              </a:rPr>
              <a:t>Ten items on a month-on-month basis recorded inflation rates at least 3 times as the national rate (5.1%).</a:t>
            </a:r>
          </a:p>
        </p:txBody>
      </p:sp>
    </p:spTree>
    <p:extLst>
      <p:ext uri="{BB962C8B-B14F-4D97-AF65-F5344CB8AC3E}">
        <p14:creationId xmlns:p14="http://schemas.microsoft.com/office/powerpoint/2010/main" val="266450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2BE2375B-24CF-448E-8D00-543D32ED9E39}"/>
              </a:ext>
            </a:extLst>
          </p:cNvPr>
          <p:cNvSpPr txBox="1">
            <a:spLocks/>
          </p:cNvSpPr>
          <p:nvPr/>
        </p:nvSpPr>
        <p:spPr>
          <a:xfrm>
            <a:off x="0" y="180242"/>
            <a:ext cx="1219199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In this release, we present:</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2" name="Slide Number Placeholder 1"/>
          <p:cNvSpPr>
            <a:spLocks noGrp="1"/>
          </p:cNvSpPr>
          <p:nvPr>
            <p:ph type="sldNum" sz="quarter" idx="12"/>
          </p:nvPr>
        </p:nvSpPr>
        <p:spPr>
          <a:xfrm>
            <a:off x="5716827" y="6326532"/>
            <a:ext cx="301488" cy="365125"/>
          </a:xfrm>
        </p:spPr>
        <p:txBody>
          <a:bodyPr/>
          <a:lstStyle/>
          <a:p>
            <a:fld id="{5A54F868-F828-472F-BCFA-81EF005179B6}" type="slidenum">
              <a:rPr lang="en-GB" sz="2800" smtClean="0">
                <a:solidFill>
                  <a:schemeClr val="bg1"/>
                </a:solidFill>
              </a:rPr>
              <a:t>1</a:t>
            </a:fld>
            <a:endParaRPr lang="en-GB" sz="2800" dirty="0">
              <a:solidFill>
                <a:schemeClr val="bg1"/>
              </a:solidFill>
            </a:endParaRPr>
          </a:p>
        </p:txBody>
      </p:sp>
      <p:sp>
        <p:nvSpPr>
          <p:cNvPr id="5" name="Content Placeholder 7">
            <a:extLst>
              <a:ext uri="{FF2B5EF4-FFF2-40B4-BE49-F238E27FC236}">
                <a16:creationId xmlns:a16="http://schemas.microsoft.com/office/drawing/2014/main" xmlns="" id="{85106E54-B1AF-1B48-80E5-D72DBEF83514}"/>
              </a:ext>
            </a:extLst>
          </p:cNvPr>
          <p:cNvSpPr txBox="1">
            <a:spLocks noChangeAspect="1"/>
          </p:cNvSpPr>
          <p:nvPr/>
        </p:nvSpPr>
        <p:spPr>
          <a:xfrm>
            <a:off x="190830" y="1026694"/>
            <a:ext cx="11654970" cy="4988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Definition and Measurement of Consumer Price Index (CPI) and Rate of Inflation </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CPI and Rate of Inflation for April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Dominant Divisions of Rate of Inflation for April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Disaggregation of Rate of Inflation for April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Highlights of CPI and Rate of Inflation for April 2022</a:t>
            </a:r>
          </a:p>
          <a:p>
            <a:pPr marL="0" indent="0">
              <a:lnSpc>
                <a:spcPct val="100000"/>
              </a:lnSpc>
              <a:spcBef>
                <a:spcPts val="0"/>
              </a:spcBef>
              <a:spcAft>
                <a:spcPts val="600"/>
              </a:spcAft>
              <a:buNone/>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endParaRPr lang="en-CA" dirty="0">
              <a:latin typeface="Raleway" panose="020B05030301010600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5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FB51F91-1B18-4F31-A6D5-CD29785F04F1}"/>
              </a:ext>
            </a:extLst>
          </p:cNvPr>
          <p:cNvSpPr txBox="1">
            <a:spLocks/>
          </p:cNvSpPr>
          <p:nvPr/>
        </p:nvSpPr>
        <p:spPr>
          <a:xfrm>
            <a:off x="838199" y="681037"/>
            <a:ext cx="11096501" cy="18602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pc="-50" dirty="0">
                <a:solidFill>
                  <a:srgbClr val="382873"/>
                </a:solidFill>
                <a:latin typeface="Crimson Text" panose="02000503000000000000" pitchFamily="2" charset="0"/>
                <a:ea typeface="Cambria" panose="02040503050406030204" pitchFamily="18" charset="0"/>
                <a:cs typeface="Arial Rounded MT Bold" charset="0"/>
              </a:rPr>
              <a:t>End of Press Release for</a:t>
            </a:r>
            <a:br>
              <a:rPr lang="en-US" sz="4800" spc="-50" dirty="0">
                <a:solidFill>
                  <a:srgbClr val="382873"/>
                </a:solidFill>
                <a:latin typeface="Crimson Text" panose="02000503000000000000" pitchFamily="2" charset="0"/>
                <a:ea typeface="Cambria" panose="02040503050406030204" pitchFamily="18" charset="0"/>
                <a:cs typeface="Arial Rounded MT Bold" charset="0"/>
              </a:rPr>
            </a:br>
            <a:r>
              <a:rPr lang="en-US" sz="4800" spc="-50" dirty="0">
                <a:solidFill>
                  <a:srgbClr val="382873"/>
                </a:solidFill>
                <a:latin typeface="Crimson Text" panose="02000503000000000000" pitchFamily="2" charset="0"/>
                <a:ea typeface="Cambria" panose="02040503050406030204" pitchFamily="18" charset="0"/>
                <a:cs typeface="Arial Rounded MT Bold" charset="0"/>
              </a:rPr>
              <a:t> April 2022 Consumer Price Index </a:t>
            </a:r>
            <a:endParaRPr lang="en-CA" dirty="0">
              <a:solidFill>
                <a:srgbClr val="382873"/>
              </a:solidFill>
              <a:latin typeface="Crimson Text" panose="02000503000000000000" pitchFamily="2" charset="0"/>
              <a:ea typeface="Cambria" panose="02040503050406030204" pitchFamily="18" charset="0"/>
            </a:endParaRPr>
          </a:p>
        </p:txBody>
      </p:sp>
      <p:sp>
        <p:nvSpPr>
          <p:cNvPr id="4" name="Content Placeholder 2">
            <a:extLst>
              <a:ext uri="{FF2B5EF4-FFF2-40B4-BE49-F238E27FC236}">
                <a16:creationId xmlns:a16="http://schemas.microsoft.com/office/drawing/2014/main" xmlns="" id="{FD7F6C23-7A40-42A4-8230-EB168C2258DB}"/>
              </a:ext>
            </a:extLst>
          </p:cNvPr>
          <p:cNvSpPr txBox="1">
            <a:spLocks/>
          </p:cNvSpPr>
          <p:nvPr/>
        </p:nvSpPr>
        <p:spPr>
          <a:xfrm>
            <a:off x="0" y="2942699"/>
            <a:ext cx="12191999" cy="32342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For enquiries, please contact:</a:t>
            </a:r>
          </a:p>
          <a:p>
            <a:pPr marL="0" indent="0" algn="ctr" defTabSz="457200">
              <a:lnSpc>
                <a:spcPct val="100000"/>
              </a:lnSpc>
              <a:spcBef>
                <a:spcPts val="0"/>
              </a:spcBef>
              <a:buNone/>
            </a:pPr>
            <a:r>
              <a:rPr lang="en-GB" sz="3200" dirty="0">
                <a:latin typeface="Raleway" panose="020B0503030101060003" pitchFamily="34" charset="0"/>
                <a:ea typeface="Gill Sans" charset="0"/>
                <a:cs typeface="Gill Sans" charset="0"/>
                <a:hlinkClick r:id="rId3"/>
              </a:rPr>
              <a:t>https://statsghana.gov.gh/gssmain/fileUpload/Price%20Indices/CPI_Technical_Guide_v5_Published_14102020.pdf</a:t>
            </a:r>
            <a:endParaRPr lang="en-US" sz="3200" i="1" dirty="0">
              <a:latin typeface="Raleway" panose="020B0503030101060003" pitchFamily="34" charset="0"/>
              <a:ea typeface="Arial Rounded MT Bold" charset="0"/>
              <a:cs typeface="Arial Rounded MT Bold" charset="0"/>
            </a:endParaRP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Mr. John F.K. </a:t>
            </a:r>
            <a:r>
              <a:rPr lang="en-US" sz="3200" i="1" dirty="0" err="1">
                <a:latin typeface="Raleway" panose="020B0503030101060003" pitchFamily="34" charset="0"/>
                <a:ea typeface="Arial Rounded MT Bold" charset="0"/>
                <a:cs typeface="Arial Rounded MT Bold" charset="0"/>
              </a:rPr>
              <a:t>Agyaho</a:t>
            </a:r>
            <a:r>
              <a:rPr lang="en-US" sz="3200" i="1" dirty="0">
                <a:latin typeface="Raleway" panose="020B0503030101060003" pitchFamily="34" charset="0"/>
                <a:ea typeface="Arial Rounded MT Bold" charset="0"/>
                <a:cs typeface="Arial Rounded MT Bold" charset="0"/>
              </a:rPr>
              <a:t> </a:t>
            </a: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(Head, Price Statistics, GSS)</a:t>
            </a: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john.agyaho@statsghana.gov.gh</a:t>
            </a:r>
          </a:p>
          <a:p>
            <a:endParaRPr lang="en-CA" dirty="0">
              <a:latin typeface="Raleway" panose="020B0503030101060003" pitchFamily="34" charset="0"/>
            </a:endParaRPr>
          </a:p>
        </p:txBody>
      </p:sp>
      <p:sp>
        <p:nvSpPr>
          <p:cNvPr id="2" name="Slide Number Placeholder 1"/>
          <p:cNvSpPr>
            <a:spLocks noGrp="1"/>
          </p:cNvSpPr>
          <p:nvPr>
            <p:ph type="sldNum" sz="quarter" idx="12"/>
          </p:nvPr>
        </p:nvSpPr>
        <p:spPr/>
        <p:txBody>
          <a:bodyPr/>
          <a:lstStyle/>
          <a:p>
            <a:fld id="{5A54F868-F828-472F-BCFA-81EF005179B6}" type="slidenum">
              <a:rPr lang="en-GB" smtClean="0"/>
              <a:t>19</a:t>
            </a:fld>
            <a:endParaRPr lang="en-GB"/>
          </a:p>
        </p:txBody>
      </p:sp>
    </p:spTree>
    <p:extLst>
      <p:ext uri="{BB962C8B-B14F-4D97-AF65-F5344CB8AC3E}">
        <p14:creationId xmlns:p14="http://schemas.microsoft.com/office/powerpoint/2010/main" val="45824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xmlns="" id="{9AEFC2FD-18C4-4E07-B081-D010A5EA50EB}"/>
              </a:ext>
            </a:extLst>
          </p:cNvPr>
          <p:cNvSpPr txBox="1"/>
          <p:nvPr/>
        </p:nvSpPr>
        <p:spPr>
          <a:xfrm>
            <a:off x="2705100" y="3429000"/>
            <a:ext cx="6781800" cy="3693319"/>
          </a:xfrm>
          <a:prstGeom prst="rect">
            <a:avLst/>
          </a:prstGeom>
          <a:noFill/>
        </p:spPr>
        <p:txBody>
          <a:bodyPr wrap="square" rtlCol="0">
            <a:spAutoFit/>
          </a:bodyPr>
          <a:lstStyle/>
          <a:p>
            <a:pPr algn="ctr"/>
            <a:r>
              <a:rPr lang="en-US" sz="5400" b="1" dirty="0">
                <a:solidFill>
                  <a:srgbClr val="FCD116"/>
                </a:solidFill>
                <a:latin typeface="Raleway" panose="020B0503030101060003" pitchFamily="34" charset="0"/>
                <a:ea typeface="American Typewriter" charset="0"/>
                <a:cs typeface="American Typewriter" charset="0"/>
              </a:rPr>
              <a:t>Consumer Price Index and Inflation</a:t>
            </a:r>
          </a:p>
          <a:p>
            <a:pPr algn="ctr"/>
            <a:endParaRPr lang="en-US" sz="5400" b="1" dirty="0">
              <a:solidFill>
                <a:srgbClr val="FCD116"/>
              </a:solidFill>
              <a:latin typeface="AkkoW01-Regular" panose="020B0503060303060303" pitchFamily="34" charset="0"/>
              <a:ea typeface="American Typewriter" charset="0"/>
              <a:cs typeface="American Typewriter" charset="0"/>
            </a:endParaRPr>
          </a:p>
          <a:p>
            <a:pPr algn="ctr"/>
            <a:r>
              <a:rPr lang="en-US" sz="3600" b="1" dirty="0">
                <a:solidFill>
                  <a:srgbClr val="FCD116"/>
                </a:solidFill>
                <a:latin typeface="Raleway" panose="020B0503030101060003" pitchFamily="34" charset="0"/>
                <a:ea typeface="American Typewriter" charset="0"/>
                <a:cs typeface="American Typewriter" charset="0"/>
              </a:rPr>
              <a:t>April 2022</a:t>
            </a:r>
            <a:br>
              <a:rPr lang="en-US" sz="3600" b="1" dirty="0">
                <a:solidFill>
                  <a:srgbClr val="FCD116"/>
                </a:solidFill>
                <a:latin typeface="Raleway" panose="020B0503030101060003" pitchFamily="34" charset="0"/>
                <a:ea typeface="American Typewriter" charset="0"/>
                <a:cs typeface="American Typewriter" charset="0"/>
              </a:rPr>
            </a:br>
            <a:endParaRPr lang="en-GB" sz="3600" dirty="0">
              <a:solidFill>
                <a:srgbClr val="FCD116"/>
              </a:solidFill>
              <a:latin typeface="Raleway" panose="020B0503030101060003" pitchFamily="34" charset="0"/>
            </a:endParaRPr>
          </a:p>
        </p:txBody>
      </p:sp>
    </p:spTree>
    <p:extLst>
      <p:ext uri="{BB962C8B-B14F-4D97-AF65-F5344CB8AC3E}">
        <p14:creationId xmlns:p14="http://schemas.microsoft.com/office/powerpoint/2010/main" val="342177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xmlns="" id="{2F2FABC4-F1AE-43B8-8B1D-F9A2F7BCAF0D}"/>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measures changes in the price of a fixed basket of goods and services purchased  by households</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The assumption is that the basket is purchased each month, hence as price changes each month, the total price of the basket will also change</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The rate of inflation is the relative change in CPI between periods </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Inflation is reported year-on-year (annual inflation) and month-on-month (monthly inflation), and granulated to determine regional and commodity type and source of inflation</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CA" dirty="0">
                <a:latin typeface="Raleway" panose="020B0503030101060003" pitchFamily="34" charset="0"/>
              </a:rPr>
              <a:t>2</a:t>
            </a:r>
          </a:p>
        </p:txBody>
      </p:sp>
      <p:sp>
        <p:nvSpPr>
          <p:cNvPr id="7" name="Title 1">
            <a:extLst>
              <a:ext uri="{FF2B5EF4-FFF2-40B4-BE49-F238E27FC236}">
                <a16:creationId xmlns:a16="http://schemas.microsoft.com/office/drawing/2014/main" xmlns="" id="{2F097BDE-1657-4924-B66A-30509376C97D}"/>
              </a:ext>
            </a:extLst>
          </p:cNvPr>
          <p:cNvSpPr txBox="1">
            <a:spLocks/>
          </p:cNvSpPr>
          <p:nvPr/>
        </p:nvSpPr>
        <p:spPr>
          <a:xfrm>
            <a:off x="-16043" y="83748"/>
            <a:ext cx="1233637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(1/3)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6" name="Slide Number Placeholder 1">
            <a:extLst>
              <a:ext uri="{FF2B5EF4-FFF2-40B4-BE49-F238E27FC236}">
                <a16:creationId xmlns:a16="http://schemas.microsoft.com/office/drawing/2014/main" xmlns="" id="{50FFF335-E28D-4867-A4F6-85C7825B97E4}"/>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2</a:t>
            </a:fld>
            <a:endParaRPr lang="en-GB" sz="1600" dirty="0">
              <a:solidFill>
                <a:schemeClr val="bg1"/>
              </a:solidFill>
            </a:endParaRPr>
          </a:p>
        </p:txBody>
      </p:sp>
    </p:spTree>
    <p:extLst>
      <p:ext uri="{BB962C8B-B14F-4D97-AF65-F5344CB8AC3E}">
        <p14:creationId xmlns:p14="http://schemas.microsoft.com/office/powerpoint/2010/main" val="351952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xmlns="" id="{8D25F178-B801-41DD-B6AD-53A9E429CF0B}"/>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does not measure price levels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is a price perspective </a:t>
            </a:r>
            <a:r>
              <a:rPr lang="en-GB">
                <a:latin typeface="Raleway" panose="020B0503030101060003" pitchFamily="34" charset="0"/>
                <a:ea typeface="Calibri" panose="020F0502020204030204" pitchFamily="34" charset="0"/>
                <a:cs typeface="Times New Roman" panose="02020603050405020304" pitchFamily="18" charset="0"/>
              </a:rPr>
              <a:t>measure and </a:t>
            </a:r>
            <a:r>
              <a:rPr lang="en-GB" dirty="0">
                <a:latin typeface="Raleway" panose="020B0503030101060003" pitchFamily="34" charset="0"/>
                <a:ea typeface="Calibri" panose="020F0502020204030204" pitchFamily="34" charset="0"/>
                <a:cs typeface="Times New Roman" panose="02020603050405020304" pitchFamily="18" charset="0"/>
              </a:rPr>
              <a:t>cost-of-living index is an expenditure oriented measure </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Data (market readings) are captured monthly</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Key variables are prices, quantities and expenditure weights of items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 reference year is 2018 (2018 = 100)</a:t>
            </a:r>
          </a:p>
          <a:p>
            <a:pPr marL="0" indent="0">
              <a:lnSpc>
                <a:spcPct val="100000"/>
              </a:lnSpc>
              <a:spcBef>
                <a:spcPts val="0"/>
              </a:spcBef>
              <a:spcAft>
                <a:spcPts val="600"/>
              </a:spcAft>
              <a:buNone/>
            </a:pPr>
            <a:endParaRPr lang="en-CA" dirty="0">
              <a:latin typeface="Raleway" panose="020B0503030101060003" pitchFamily="34" charset="0"/>
            </a:endParaRPr>
          </a:p>
        </p:txBody>
      </p:sp>
      <p:sp>
        <p:nvSpPr>
          <p:cNvPr id="6" name="Title 1">
            <a:extLst>
              <a:ext uri="{FF2B5EF4-FFF2-40B4-BE49-F238E27FC236}">
                <a16:creationId xmlns:a16="http://schemas.microsoft.com/office/drawing/2014/main" xmlns="" id="{0F5C2A25-C177-4506-A280-84C17E6705B8}"/>
              </a:ext>
            </a:extLst>
          </p:cNvPr>
          <p:cNvSpPr txBox="1">
            <a:spLocks/>
          </p:cNvSpPr>
          <p:nvPr/>
        </p:nvSpPr>
        <p:spPr>
          <a:xfrm>
            <a:off x="-112294" y="51664"/>
            <a:ext cx="12384504"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(2/3)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7" name="Slide Number Placeholder 1">
            <a:extLst>
              <a:ext uri="{FF2B5EF4-FFF2-40B4-BE49-F238E27FC236}">
                <a16:creationId xmlns:a16="http://schemas.microsoft.com/office/drawing/2014/main" xmlns="" id="{CF864FAA-2878-441F-AC26-19F4B486565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3</a:t>
            </a:fld>
            <a:endParaRPr lang="en-GB" sz="1600" dirty="0">
              <a:solidFill>
                <a:schemeClr val="bg1"/>
              </a:solidFill>
            </a:endParaRPr>
          </a:p>
        </p:txBody>
      </p:sp>
    </p:spTree>
    <p:extLst>
      <p:ext uri="{BB962C8B-B14F-4D97-AF65-F5344CB8AC3E}">
        <p14:creationId xmlns:p14="http://schemas.microsoft.com/office/powerpoint/2010/main" val="339317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xmlns="" id="{8D25F178-B801-41DD-B6AD-53A9E429CF0B}"/>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endParaRPr lang="en-CA" dirty="0"/>
          </a:p>
        </p:txBody>
      </p:sp>
      <p:sp>
        <p:nvSpPr>
          <p:cNvPr id="6" name="Title 1">
            <a:extLst>
              <a:ext uri="{FF2B5EF4-FFF2-40B4-BE49-F238E27FC236}">
                <a16:creationId xmlns:a16="http://schemas.microsoft.com/office/drawing/2014/main" xmlns="" id="{0F5C2A25-C177-4506-A280-84C17E6705B8}"/>
              </a:ext>
            </a:extLst>
          </p:cNvPr>
          <p:cNvSpPr txBox="1">
            <a:spLocks/>
          </p:cNvSpPr>
          <p:nvPr/>
        </p:nvSpPr>
        <p:spPr>
          <a:xfrm>
            <a:off x="-112295" y="45798"/>
            <a:ext cx="12368463"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(3/3)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7" name="Slide Number Placeholder 1">
            <a:extLst>
              <a:ext uri="{FF2B5EF4-FFF2-40B4-BE49-F238E27FC236}">
                <a16:creationId xmlns:a16="http://schemas.microsoft.com/office/drawing/2014/main" xmlns="" id="{CF864FAA-2878-441F-AC26-19F4B486565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4</a:t>
            </a:fld>
            <a:endParaRPr lang="en-GB" sz="1600" dirty="0">
              <a:solidFill>
                <a:schemeClr val="bg1"/>
              </a:solidFill>
            </a:endParaRPr>
          </a:p>
        </p:txBody>
      </p:sp>
      <p:sp>
        <p:nvSpPr>
          <p:cNvPr id="9" name="Content Placeholder 7">
            <a:extLst>
              <a:ext uri="{FF2B5EF4-FFF2-40B4-BE49-F238E27FC236}">
                <a16:creationId xmlns:a16="http://schemas.microsoft.com/office/drawing/2014/main" xmlns="" id="{5D94035F-89F2-2C41-9052-87C92D4E237F}"/>
              </a:ext>
            </a:extLst>
          </p:cNvPr>
          <p:cNvSpPr txBox="1">
            <a:spLocks/>
          </p:cNvSpPr>
          <p:nvPr/>
        </p:nvSpPr>
        <p:spPr>
          <a:xfrm>
            <a:off x="177029" y="577872"/>
            <a:ext cx="11837942" cy="5415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Prices are collected for approximately 39,500 products every month.</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 collection is done in 44 markets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Prices are collected from 7,726 outlets.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Products are ordered in a hierarchy of 13 Divisions, 44 Groups, 98 Classes, 156 Subclasses and 307 Items.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CA" dirty="0">
                <a:latin typeface="Raleway" panose="020B0503030101060003" pitchFamily="34" charset="0"/>
              </a:rPr>
              <a:t>Every Item can only be part of one Subclass, and every Subclass can only be part of one Class, etc. </a:t>
            </a:r>
          </a:p>
        </p:txBody>
      </p:sp>
    </p:spTree>
    <p:extLst>
      <p:ext uri="{BB962C8B-B14F-4D97-AF65-F5344CB8AC3E}">
        <p14:creationId xmlns:p14="http://schemas.microsoft.com/office/powerpoint/2010/main" val="246339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xmlns="" id="{096C1948-B6E3-4124-A40D-7CD426164284}"/>
              </a:ext>
            </a:extLst>
          </p:cNvPr>
          <p:cNvSpPr txBox="1">
            <a:spLocks/>
          </p:cNvSpPr>
          <p:nvPr/>
        </p:nvSpPr>
        <p:spPr>
          <a:xfrm>
            <a:off x="0" y="556710"/>
            <a:ext cx="5934075" cy="540258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for </a:t>
            </a:r>
            <a:r>
              <a:rPr lang="en-CA" dirty="0">
                <a:latin typeface="Raleway" panose="020B0503030101060003" pitchFamily="34" charset="0"/>
                <a:ea typeface="Calibri" panose="020F0502020204030204" pitchFamily="34" charset="0"/>
                <a:cs typeface="Times New Roman" panose="02020603050405020304" pitchFamily="18" charset="0"/>
              </a:rPr>
              <a:t>April 2022 </a:t>
            </a:r>
            <a:r>
              <a:rPr lang="en-GB" dirty="0">
                <a:latin typeface="Raleway" panose="020B0503030101060003" pitchFamily="34" charset="0"/>
                <a:ea typeface="Calibri" panose="020F0502020204030204" pitchFamily="34" charset="0"/>
                <a:cs typeface="Times New Roman" panose="02020603050405020304" pitchFamily="18" charset="0"/>
              </a:rPr>
              <a:t>was </a:t>
            </a:r>
            <a:r>
              <a:rPr lang="en-GB" dirty="0">
                <a:latin typeface="Raleway" panose="020B0503030101060003" pitchFamily="34" charset="0"/>
              </a:rPr>
              <a:t>156.5 </a:t>
            </a:r>
            <a:r>
              <a:rPr lang="en-GB" dirty="0">
                <a:latin typeface="Raleway" panose="020B0503030101060003" pitchFamily="34" charset="0"/>
                <a:ea typeface="Calibri" panose="020F0502020204030204" pitchFamily="34" charset="0"/>
                <a:cs typeface="Times New Roman" panose="02020603050405020304" pitchFamily="18" charset="0"/>
              </a:rPr>
              <a:t>relative to </a:t>
            </a:r>
            <a:r>
              <a:rPr lang="en-GB" dirty="0">
                <a:latin typeface="Raleway" panose="020B0503030101060003" pitchFamily="34" charset="0"/>
              </a:rPr>
              <a:t>126.6</a:t>
            </a:r>
            <a:r>
              <a:rPr lang="en-GB" dirty="0">
                <a:latin typeface="Raleway" panose="020B0503030101060003" pitchFamily="34" charset="0"/>
                <a:ea typeface="Calibri" panose="020F0502020204030204" pitchFamily="34" charset="0"/>
                <a:cs typeface="Times New Roman" panose="02020603050405020304" pitchFamily="18" charset="0"/>
              </a:rPr>
              <a:t> in April 2021</a:t>
            </a: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Year-on-year inflation rate for </a:t>
            </a:r>
            <a:r>
              <a:rPr lang="en-CA" dirty="0">
                <a:latin typeface="Raleway" panose="020B0503030101060003" pitchFamily="34" charset="0"/>
                <a:ea typeface="Calibri" panose="020F0502020204030204" pitchFamily="34" charset="0"/>
                <a:cs typeface="Times New Roman" panose="02020603050405020304" pitchFamily="18" charset="0"/>
              </a:rPr>
              <a:t>April 2022</a:t>
            </a:r>
            <a:r>
              <a:rPr lang="en-GB" dirty="0">
                <a:latin typeface="Raleway" panose="020B0503030101060003" pitchFamily="34" charset="0"/>
                <a:ea typeface="Calibri" panose="020F0502020204030204" pitchFamily="34" charset="0"/>
                <a:cs typeface="Times New Roman" panose="02020603050405020304" pitchFamily="18" charset="0"/>
              </a:rPr>
              <a:t> was 23.6%</a:t>
            </a: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This means that in the month of </a:t>
            </a:r>
            <a:r>
              <a:rPr lang="en-CA" dirty="0">
                <a:latin typeface="Raleway" panose="020B0503030101060003" pitchFamily="34" charset="0"/>
                <a:ea typeface="Calibri" panose="020F0502020204030204" pitchFamily="34" charset="0"/>
                <a:cs typeface="Times New Roman" panose="02020603050405020304" pitchFamily="18" charset="0"/>
              </a:rPr>
              <a:t>April 2022</a:t>
            </a:r>
            <a:r>
              <a:rPr lang="en-GB" dirty="0">
                <a:latin typeface="Raleway" panose="020B0503030101060003" pitchFamily="34" charset="0"/>
                <a:ea typeface="Calibri" panose="020F0502020204030204" pitchFamily="34" charset="0"/>
                <a:cs typeface="Times New Roman" panose="02020603050405020304" pitchFamily="18" charset="0"/>
              </a:rPr>
              <a:t> the general price level was 23.6% higher than in </a:t>
            </a:r>
            <a:r>
              <a:rPr lang="en-CA" dirty="0">
                <a:latin typeface="Raleway" panose="020B0503030101060003" pitchFamily="34" charset="0"/>
                <a:ea typeface="Calibri" panose="020F0502020204030204" pitchFamily="34" charset="0"/>
                <a:cs typeface="Times New Roman" panose="02020603050405020304" pitchFamily="18" charset="0"/>
              </a:rPr>
              <a:t>April</a:t>
            </a:r>
            <a:r>
              <a:rPr lang="en-GB" dirty="0">
                <a:latin typeface="Raleway" panose="020B0503030101060003" pitchFamily="34" charset="0"/>
                <a:ea typeface="Calibri" panose="020F0502020204030204" pitchFamily="34" charset="0"/>
                <a:cs typeface="Times New Roman" panose="02020603050405020304" pitchFamily="18" charset="0"/>
              </a:rPr>
              <a:t> 2021</a:t>
            </a: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Month-on-month inflation between March</a:t>
            </a:r>
            <a:r>
              <a:rPr lang="en-CA" dirty="0">
                <a:latin typeface="Raleway" panose="020B0503030101060003" pitchFamily="34" charset="0"/>
                <a:ea typeface="Calibri" panose="020F0502020204030204" pitchFamily="34" charset="0"/>
                <a:cs typeface="Times New Roman" panose="02020603050405020304" pitchFamily="18" charset="0"/>
              </a:rPr>
              <a:t> </a:t>
            </a:r>
            <a:r>
              <a:rPr lang="en-GB" dirty="0">
                <a:latin typeface="Raleway" panose="020B0503030101060003" pitchFamily="34" charset="0"/>
                <a:ea typeface="Calibri" panose="020F0502020204030204" pitchFamily="34" charset="0"/>
                <a:cs typeface="Times New Roman" panose="02020603050405020304" pitchFamily="18" charset="0"/>
              </a:rPr>
              <a:t>2022 and </a:t>
            </a:r>
            <a:r>
              <a:rPr lang="en-CA" dirty="0">
                <a:latin typeface="Raleway" panose="020B0503030101060003" pitchFamily="34" charset="0"/>
                <a:ea typeface="Calibri" panose="020F0502020204030204" pitchFamily="34" charset="0"/>
                <a:cs typeface="Times New Roman" panose="02020603050405020304" pitchFamily="18" charset="0"/>
              </a:rPr>
              <a:t>April 2022</a:t>
            </a:r>
            <a:r>
              <a:rPr lang="en-GB" dirty="0">
                <a:latin typeface="Raleway" panose="020B0503030101060003" pitchFamily="34" charset="0"/>
                <a:ea typeface="Calibri" panose="020F0502020204030204" pitchFamily="34" charset="0"/>
                <a:cs typeface="Times New Roman" panose="02020603050405020304" pitchFamily="18" charset="0"/>
              </a:rPr>
              <a:t> was 5.1%</a:t>
            </a:r>
          </a:p>
          <a:p>
            <a:pPr marL="180000" indent="-180000">
              <a:lnSpc>
                <a:spcPct val="100000"/>
              </a:lnSpc>
              <a:spcBef>
                <a:spcPts val="0"/>
              </a:spcBef>
              <a:spcAft>
                <a:spcPts val="600"/>
              </a:spcAft>
              <a:buSzPct val="100000"/>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SzPct val="100000"/>
              <a:buNone/>
            </a:pPr>
            <a:endParaRPr lang="en-GB"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xmlns="" id="{18E2DD09-FAC0-4177-BFF6-01F9E41269D3}"/>
              </a:ext>
            </a:extLst>
          </p:cNvPr>
          <p:cNvSpPr txBox="1">
            <a:spLocks/>
          </p:cNvSpPr>
          <p:nvPr/>
        </p:nvSpPr>
        <p:spPr>
          <a:xfrm>
            <a:off x="114300" y="60589"/>
            <a:ext cx="11952514" cy="4961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Consumer Price Index and Rate of Inflation </a:t>
            </a:r>
            <a:r>
              <a:rPr lang="en-GB" sz="3600" b="1">
                <a:solidFill>
                  <a:srgbClr val="382873"/>
                </a:solidFill>
                <a:latin typeface="Crimson Text" panose="02000503000000000000" pitchFamily="2" charset="0"/>
                <a:ea typeface="Cambria" panose="02040503050406030204" pitchFamily="18" charset="0"/>
              </a:rPr>
              <a:t>for </a:t>
            </a:r>
            <a:r>
              <a:rPr lang="en-GB" sz="3600" b="1" smtClean="0">
                <a:solidFill>
                  <a:srgbClr val="382873"/>
                </a:solidFill>
                <a:latin typeface="Crimson Text" panose="02000503000000000000" pitchFamily="2" charset="0"/>
                <a:ea typeface="Cambria" panose="02040503050406030204" pitchFamily="18" charset="0"/>
              </a:rPr>
              <a:t>April. </a:t>
            </a:r>
            <a:r>
              <a:rPr lang="en-GB" sz="3600" b="1" dirty="0">
                <a:solidFill>
                  <a:srgbClr val="382873"/>
                </a:solidFill>
                <a:latin typeface="Crimson Text" panose="02000503000000000000" pitchFamily="2" charset="0"/>
                <a:ea typeface="Cambria" panose="02040503050406030204" pitchFamily="18" charset="0"/>
              </a:rPr>
              <a:t>2022 </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5" name="Slide Number Placeholder 1">
            <a:extLst>
              <a:ext uri="{FF2B5EF4-FFF2-40B4-BE49-F238E27FC236}">
                <a16:creationId xmlns:a16="http://schemas.microsoft.com/office/drawing/2014/main" xmlns="" id="{2BA2A0BC-9F3D-4EC4-AADD-8F44CA5B94C4}"/>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5</a:t>
            </a:fld>
            <a:endParaRPr lang="en-GB" sz="1600" dirty="0">
              <a:solidFill>
                <a:schemeClr val="bg1"/>
              </a:solidFill>
            </a:endParaRPr>
          </a:p>
        </p:txBody>
      </p:sp>
      <p:graphicFrame>
        <p:nvGraphicFramePr>
          <p:cNvPr id="2" name="Tabel 2">
            <a:extLst>
              <a:ext uri="{FF2B5EF4-FFF2-40B4-BE49-F238E27FC236}">
                <a16:creationId xmlns:a16="http://schemas.microsoft.com/office/drawing/2014/main" xmlns="" id="{5ACB3FC8-9940-4A17-9260-ED6E334F3AFB}"/>
              </a:ext>
            </a:extLst>
          </p:cNvPr>
          <p:cNvGraphicFramePr>
            <a:graphicFrameLocks noGrp="1"/>
          </p:cNvGraphicFramePr>
          <p:nvPr>
            <p:extLst>
              <p:ext uri="{D42A27DB-BD31-4B8C-83A1-F6EECF244321}">
                <p14:modId xmlns:p14="http://schemas.microsoft.com/office/powerpoint/2010/main" val="1170303683"/>
              </p:ext>
            </p:extLst>
          </p:nvPr>
        </p:nvGraphicFramePr>
        <p:xfrm>
          <a:off x="5934075" y="544458"/>
          <a:ext cx="6257925" cy="5402580"/>
        </p:xfrm>
        <a:graphic>
          <a:graphicData uri="http://schemas.openxmlformats.org/drawingml/2006/table">
            <a:tbl>
              <a:tblPr firstRow="1" bandRow="1">
                <a:tableStyleId>{9D7B26C5-4107-4FEC-AEDC-1716B250A1EF}</a:tableStyleId>
              </a:tblPr>
              <a:tblGrid>
                <a:gridCol w="1552575">
                  <a:extLst>
                    <a:ext uri="{9D8B030D-6E8A-4147-A177-3AD203B41FA5}">
                      <a16:colId xmlns:a16="http://schemas.microsoft.com/office/drawing/2014/main" xmlns="" val="522950016"/>
                    </a:ext>
                  </a:extLst>
                </a:gridCol>
                <a:gridCol w="857250">
                  <a:extLst>
                    <a:ext uri="{9D8B030D-6E8A-4147-A177-3AD203B41FA5}">
                      <a16:colId xmlns:a16="http://schemas.microsoft.com/office/drawing/2014/main" xmlns="" val="1470632881"/>
                    </a:ext>
                  </a:extLst>
                </a:gridCol>
                <a:gridCol w="1114425">
                  <a:extLst>
                    <a:ext uri="{9D8B030D-6E8A-4147-A177-3AD203B41FA5}">
                      <a16:colId xmlns:a16="http://schemas.microsoft.com/office/drawing/2014/main" xmlns="" val="1675499476"/>
                    </a:ext>
                  </a:extLst>
                </a:gridCol>
                <a:gridCol w="895350">
                  <a:extLst>
                    <a:ext uri="{9D8B030D-6E8A-4147-A177-3AD203B41FA5}">
                      <a16:colId xmlns:a16="http://schemas.microsoft.com/office/drawing/2014/main" xmlns="" val="2792580663"/>
                    </a:ext>
                  </a:extLst>
                </a:gridCol>
                <a:gridCol w="1838325">
                  <a:extLst>
                    <a:ext uri="{9D8B030D-6E8A-4147-A177-3AD203B41FA5}">
                      <a16:colId xmlns:a16="http://schemas.microsoft.com/office/drawing/2014/main" xmlns="" val="1741316628"/>
                    </a:ext>
                  </a:extLst>
                </a:gridCol>
              </a:tblGrid>
              <a:tr h="350671">
                <a:tc rowSpan="2">
                  <a:txBody>
                    <a:bodyPr/>
                    <a:lstStyle/>
                    <a:p>
                      <a:r>
                        <a:rPr lang="en-GB" sz="1850" dirty="0">
                          <a:latin typeface="Raleway" panose="020B0503030101060003" pitchFamily="34" charset="0"/>
                        </a:rPr>
                        <a:t>Month</a:t>
                      </a:r>
                    </a:p>
                  </a:txBody>
                  <a:tcPr/>
                </a:tc>
                <a:tc rowSpan="2">
                  <a:txBody>
                    <a:bodyPr/>
                    <a:lstStyle/>
                    <a:p>
                      <a:r>
                        <a:rPr lang="en-GB" sz="1850" dirty="0">
                          <a:latin typeface="Raleway" panose="020B0503030101060003" pitchFamily="34" charset="0"/>
                        </a:rPr>
                        <a:t>CPI</a:t>
                      </a:r>
                    </a:p>
                  </a:txBody>
                  <a:tcPr/>
                </a:tc>
                <a:tc gridSpan="2">
                  <a:txBody>
                    <a:bodyPr/>
                    <a:lstStyle/>
                    <a:p>
                      <a:pPr algn="ctr"/>
                      <a:r>
                        <a:rPr lang="en-GB" sz="1850" dirty="0">
                          <a:latin typeface="Raleway" panose="020B0503030101060003" pitchFamily="34" charset="0"/>
                        </a:rPr>
                        <a:t>Inflation</a:t>
                      </a:r>
                    </a:p>
                  </a:txBody>
                  <a:tcPr>
                    <a:lnB w="12700" cap="flat" cmpd="sng" algn="ctr">
                      <a:noFill/>
                      <a:prstDash val="solid"/>
                      <a:round/>
                      <a:headEnd type="none" w="med" len="med"/>
                      <a:tailEnd type="none" w="med" len="med"/>
                    </a:lnB>
                  </a:tcPr>
                </a:tc>
                <a:tc hMerge="1">
                  <a:txBody>
                    <a:bodyPr/>
                    <a:lstStyle/>
                    <a:p>
                      <a:endParaRPr lang="en-GB" sz="2000" dirty="0">
                        <a:latin typeface="AkkoW01-Regular" panose="020B0503060303060303" pitchFamily="34" charset="0"/>
                      </a:endParaRPr>
                    </a:p>
                  </a:txBody>
                  <a:tcPr>
                    <a:lnB w="12700" cap="flat" cmpd="sng" algn="ctr">
                      <a:noFill/>
                      <a:prstDash val="solid"/>
                      <a:round/>
                      <a:headEnd type="none" w="med" len="med"/>
                      <a:tailEnd type="none" w="med" len="med"/>
                    </a:lnB>
                  </a:tcPr>
                </a:tc>
                <a:tc rowSpan="2">
                  <a:txBody>
                    <a:bodyPr/>
                    <a:lstStyle/>
                    <a:p>
                      <a:r>
                        <a:rPr lang="en-GB" sz="1600" dirty="0">
                          <a:latin typeface="Raleway" panose="020B0503030101060003" pitchFamily="34" charset="0"/>
                        </a:rPr>
                        <a:t>Quarterly</a:t>
                      </a:r>
                    </a:p>
                    <a:p>
                      <a:r>
                        <a:rPr lang="en-GB" sz="1600" dirty="0">
                          <a:latin typeface="Raleway" panose="020B0503030101060003" pitchFamily="34" charset="0"/>
                        </a:rPr>
                        <a:t>Averages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048313"/>
                  </a:ext>
                </a:extLst>
              </a:tr>
              <a:tr h="331935">
                <a:tc vMerge="1">
                  <a:txBody>
                    <a:bodyPr/>
                    <a:lstStyle/>
                    <a:p>
                      <a:endParaRPr lang="en-GB"/>
                    </a:p>
                  </a:txBody>
                  <a:tcPr/>
                </a:tc>
                <a:tc vMerge="1">
                  <a:txBody>
                    <a:bodyPr/>
                    <a:lstStyle/>
                    <a:p>
                      <a:endParaRPr lang="en-GB"/>
                    </a:p>
                  </a:txBody>
                  <a:tcPr/>
                </a:tc>
                <a:tc>
                  <a:txBody>
                    <a:bodyPr/>
                    <a:lstStyle/>
                    <a:p>
                      <a:r>
                        <a:rPr lang="en-GB" sz="1600" dirty="0">
                          <a:latin typeface="Raleway" panose="020B0503030101060003" pitchFamily="34" charset="0"/>
                        </a:rPr>
                        <a:t>Monthly</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latin typeface="Raleway" panose="020B0503030101060003" pitchFamily="34" charset="0"/>
                        </a:rPr>
                        <a:t>Yearly</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r>
                        <a:rPr lang="en-GB" sz="1600" dirty="0">
                          <a:latin typeface="Raleway" panose="020B0503030101060003" pitchFamily="34" charset="0"/>
                        </a:rPr>
                        <a:t>Quarterly</a:t>
                      </a:r>
                    </a:p>
                    <a:p>
                      <a:r>
                        <a:rPr lang="en-GB" sz="1600" dirty="0">
                          <a:latin typeface="Raleway" panose="020B0503030101060003" pitchFamily="34" charset="0"/>
                        </a:rPr>
                        <a:t>Averages</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156107"/>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Mar-2021</a:t>
                      </a:r>
                    </a:p>
                  </a:txBody>
                  <a:tcPr anchor="b">
                    <a:lnB>
                      <a:noFill/>
                    </a:lnB>
                  </a:tcPr>
                </a:tc>
                <a:tc>
                  <a:txBody>
                    <a:bodyPr/>
                    <a:lstStyle/>
                    <a:p>
                      <a:r>
                        <a:rPr lang="en-GB" sz="1600" b="0" dirty="0">
                          <a:latin typeface="Raleway" panose="020B0503030101060003" pitchFamily="34" charset="0"/>
                        </a:rPr>
                        <a:t>124.7</a:t>
                      </a:r>
                    </a:p>
                  </a:txBody>
                  <a:tcPr anchor="b">
                    <a:lnB>
                      <a:noFill/>
                    </a:lnB>
                  </a:tcPr>
                </a:tc>
                <a:tc>
                  <a:txBody>
                    <a:bodyPr/>
                    <a:lstStyle/>
                    <a:p>
                      <a:r>
                        <a:rPr lang="en-GB" sz="1600" b="0" dirty="0">
                          <a:latin typeface="Raleway" panose="020B0503030101060003" pitchFamily="34" charset="0"/>
                        </a:rPr>
                        <a:t>0.9%</a:t>
                      </a:r>
                    </a:p>
                  </a:txBody>
                  <a:tcPr anchor="b">
                    <a:lnT w="12700" cap="flat" cmpd="sng" algn="ctr">
                      <a:solidFill>
                        <a:schemeClr val="tx1"/>
                      </a:solid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10.3%</a:t>
                      </a:r>
                    </a:p>
                  </a:txBody>
                  <a:tcPr anchor="b">
                    <a:lnT w="12700" cap="flat" cmpd="sng" algn="ctr">
                      <a:solidFill>
                        <a:schemeClr val="tx1"/>
                      </a:solid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xmlns="" val="10015"/>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Apr-2021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126.6</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1.5%</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8.5%</a:t>
                      </a:r>
                    </a:p>
                  </a:txBody>
                  <a:tcPr anchor="b">
                    <a:lnT w="12700" cap="flat" cmpd="sng" algn="ctr">
                      <a:no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Q2:</a:t>
                      </a:r>
                      <a:r>
                        <a:rPr lang="en-GB" sz="1600" b="1" baseline="0" dirty="0">
                          <a:latin typeface="Raleway" panose="020B0503030101060003" pitchFamily="34" charset="0"/>
                        </a:rPr>
                        <a:t> 7.9%</a:t>
                      </a: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14"/>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May-2021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127.6</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0.8%</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7.5%</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xmlns="" val="10016"/>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June-2021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129.2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7.8%</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17"/>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Jul-2021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131.3</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9.0%</a:t>
                      </a:r>
                    </a:p>
                  </a:txBody>
                  <a:tcPr anchor="b">
                    <a:lnT w="12700" cap="flat" cmpd="sng" algn="ctr">
                      <a:no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Q3:</a:t>
                      </a:r>
                      <a:r>
                        <a:rPr lang="en-GB" sz="1600" b="1" baseline="0" dirty="0">
                          <a:latin typeface="Raleway" panose="020B0503030101060003" pitchFamily="34" charset="0"/>
                        </a:rPr>
                        <a:t> 9.8%</a:t>
                      </a: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18"/>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Aug-2021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131.7</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0.3%</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9.7%</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solidFill>
                      <a:schemeClr val="bg2">
                        <a:lumMod val="90000"/>
                      </a:schemeClr>
                    </a:solidFill>
                  </a:tcPr>
                </a:tc>
                <a:extLst>
                  <a:ext uri="{0D108BD9-81ED-4DB2-BD59-A6C34878D82A}">
                    <a16:rowId xmlns:a16="http://schemas.microsoft.com/office/drawing/2014/main" xmlns="" val="10019"/>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Sept-2021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132.5</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10.6%</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13"/>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Oct-2021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133.3</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11.0%</a:t>
                      </a:r>
                    </a:p>
                  </a:txBody>
                  <a:tcPr anchor="b">
                    <a:lnT w="12700" cap="flat" cmpd="sng" algn="ctr">
                      <a:no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Q4: 11.9%</a:t>
                      </a: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20"/>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Nov-2021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135.2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12.2%</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solidFill>
                      <a:schemeClr val="bg2">
                        <a:lumMod val="90000"/>
                      </a:schemeClr>
                    </a:solidFill>
                  </a:tcPr>
                </a:tc>
                <a:extLst>
                  <a:ext uri="{0D108BD9-81ED-4DB2-BD59-A6C34878D82A}">
                    <a16:rowId xmlns:a16="http://schemas.microsoft.com/office/drawing/2014/main" xmlns="" val="10021"/>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Dec-2021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136.9</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12.6%</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xmlns="" val="10022"/>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Jan-2022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139.7</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2.1%</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13.9%</a:t>
                      </a:r>
                    </a:p>
                  </a:txBody>
                  <a:tcPr anchor="b">
                    <a:lnT w="12700" cap="flat" cmpd="sng" algn="ctr">
                      <a:noFill/>
                      <a:prstDash val="solid"/>
                      <a:round/>
                      <a:headEnd type="none" w="med" len="med"/>
                      <a:tailEnd type="none" w="med" len="med"/>
                    </a:lnT>
                    <a:lnB>
                      <a:noFill/>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Q1: 16.3%</a:t>
                      </a: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23"/>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Feb-2022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143.0</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2.4%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15.7%</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xmlns="" val="10024"/>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Mar-2022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148.8</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4.0%</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19.4%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25"/>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Apr-2022</a:t>
                      </a:r>
                    </a:p>
                  </a:txBody>
                  <a:tcPr anchor="b">
                    <a:lnT w="12700" cap="flat" cmpd="sng" algn="ctr">
                      <a:noFill/>
                      <a:prstDash val="solid"/>
                      <a:round/>
                      <a:headEnd type="none" w="med" len="med"/>
                      <a:tailEnd type="none" w="med" len="med"/>
                    </a:lnT>
                  </a:tcPr>
                </a:tc>
                <a:tc>
                  <a:txBody>
                    <a:bodyPr/>
                    <a:lstStyle/>
                    <a:p>
                      <a:r>
                        <a:rPr lang="en-GB" sz="1600" b="1" dirty="0">
                          <a:latin typeface="Raleway" panose="020B0503030101060003" pitchFamily="34" charset="0"/>
                        </a:rPr>
                        <a:t>156.5</a:t>
                      </a:r>
                    </a:p>
                  </a:txBody>
                  <a:tcPr anchor="b">
                    <a:lnT w="12700" cap="flat" cmpd="sng" algn="ctr">
                      <a:noFill/>
                      <a:prstDash val="solid"/>
                      <a:round/>
                      <a:headEnd type="none" w="med" len="med"/>
                      <a:tailEnd type="none" w="med" len="med"/>
                    </a:lnT>
                  </a:tcPr>
                </a:tc>
                <a:tc>
                  <a:txBody>
                    <a:bodyPr/>
                    <a:lstStyle/>
                    <a:p>
                      <a:r>
                        <a:rPr lang="en-GB" sz="1600" b="1" dirty="0">
                          <a:latin typeface="Raleway" panose="020B0503030101060003" pitchFamily="34" charset="0"/>
                        </a:rPr>
                        <a:t>5.1%</a:t>
                      </a:r>
                    </a:p>
                  </a:txBody>
                  <a:tcPr anchor="b">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23.6%</a:t>
                      </a:r>
                    </a:p>
                  </a:txBody>
                  <a:tcPr anchor="b">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xmlns="" val="10026"/>
                  </a:ext>
                </a:extLst>
              </a:tr>
            </a:tbl>
          </a:graphicData>
        </a:graphic>
      </p:graphicFrame>
    </p:spTree>
    <p:extLst>
      <p:ext uri="{BB962C8B-B14F-4D97-AF65-F5344CB8AC3E}">
        <p14:creationId xmlns:p14="http://schemas.microsoft.com/office/powerpoint/2010/main" val="111890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E7CCD400-CF85-4715-82F2-B888E530D1D6}"/>
              </a:ext>
            </a:extLst>
          </p:cNvPr>
          <p:cNvSpPr txBox="1">
            <a:spLocks/>
          </p:cNvSpPr>
          <p:nvPr/>
        </p:nvSpPr>
        <p:spPr>
          <a:xfrm>
            <a:off x="0" y="83748"/>
            <a:ext cx="12192000"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April 2022 rate of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5" name="Content Placeholder 7">
            <a:extLst>
              <a:ext uri="{FF2B5EF4-FFF2-40B4-BE49-F238E27FC236}">
                <a16:creationId xmlns:a16="http://schemas.microsoft.com/office/drawing/2014/main" xmlns="" id="{30805AD0-810D-4E04-9D5B-D78C5C336F6D}"/>
              </a:ext>
            </a:extLst>
          </p:cNvPr>
          <p:cNvSpPr txBox="1">
            <a:spLocks noChangeAspect="1"/>
          </p:cNvSpPr>
          <p:nvPr/>
        </p:nvSpPr>
        <p:spPr>
          <a:xfrm>
            <a:off x="316458" y="650549"/>
            <a:ext cx="11481110" cy="52957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Food inflation was 26.6%</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Last month this was 22.4%</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Average over last 12 month was 13.5%</a:t>
            </a:r>
          </a:p>
          <a:p>
            <a:pPr lvl="1">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Month-on-month Food inflation was 5.8%.</a:t>
            </a:r>
          </a:p>
          <a:p>
            <a:pPr marL="457200" lvl="1" indent="0">
              <a:lnSpc>
                <a:spcPct val="100000"/>
              </a:lnSpc>
              <a:spcBef>
                <a:spcPts val="0"/>
              </a:spcBef>
              <a:spcAft>
                <a:spcPts val="600"/>
              </a:spcAft>
              <a:buNone/>
            </a:pPr>
            <a:endParaRPr lang="en-CA" sz="900"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Non-food Inflation was 21.3%</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Last month this was 17.0 %</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Average over last 12 month was 12.2%</a:t>
            </a:r>
          </a:p>
          <a:p>
            <a:pPr lvl="1">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Month-on-month Non-Food inflation was 4.6%</a:t>
            </a:r>
          </a:p>
          <a:p>
            <a:pPr lvl="1">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Inflation for locally produced items was 23.0%</a:t>
            </a:r>
          </a:p>
          <a:p>
            <a:pPr>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Inflation for imported items was 24.7%</a:t>
            </a:r>
          </a:p>
          <a:p>
            <a:pPr>
              <a:lnSpc>
                <a:spcPct val="100000"/>
              </a:lnSpc>
              <a:spcBef>
                <a:spcPts val="0"/>
              </a:spcBef>
              <a:spcAft>
                <a:spcPts val="600"/>
              </a:spcAft>
              <a:buFont typeface="Wingdings" panose="05000000000000000000" pitchFamily="2" charset="2"/>
              <a:buChar char="§"/>
            </a:pPr>
            <a:endParaRPr lang="en-CA" sz="2600" dirty="0">
              <a:latin typeface="Raleway" panose="020B0503030101060003" pitchFamily="34" charset="0"/>
            </a:endParaRPr>
          </a:p>
          <a:p>
            <a:pPr marL="0" indent="0">
              <a:lnSpc>
                <a:spcPct val="100000"/>
              </a:lnSpc>
              <a:spcBef>
                <a:spcPts val="0"/>
              </a:spcBef>
              <a:spcAft>
                <a:spcPts val="600"/>
              </a:spcAft>
              <a:buNone/>
            </a:pPr>
            <a:endParaRPr lang="en-GB" sz="2600"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endParaRPr lang="en-CA" sz="2600" dirty="0">
              <a:latin typeface="Raleway" panose="020B0503030101060003" pitchFamily="34" charset="0"/>
              <a:ea typeface="Calibri" panose="020F0502020204030204" pitchFamily="34"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xmlns="" id="{69849950-5FB8-43B4-AEC1-FA508394AB30}"/>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6</a:t>
            </a:fld>
            <a:endParaRPr lang="en-GB" sz="1600" dirty="0">
              <a:solidFill>
                <a:schemeClr val="bg1"/>
              </a:solidFill>
            </a:endParaRPr>
          </a:p>
        </p:txBody>
      </p:sp>
    </p:spTree>
    <p:extLst>
      <p:ext uri="{BB962C8B-B14F-4D97-AF65-F5344CB8AC3E}">
        <p14:creationId xmlns:p14="http://schemas.microsoft.com/office/powerpoint/2010/main" val="230576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3441143C-ED7F-4BDF-ABDC-25126C5B2B9D}"/>
              </a:ext>
            </a:extLst>
          </p:cNvPr>
          <p:cNvSpPr txBox="1">
            <a:spLocks/>
          </p:cNvSpPr>
          <p:nvPr/>
        </p:nvSpPr>
        <p:spPr>
          <a:xfrm>
            <a:off x="0" y="35622"/>
            <a:ext cx="12192000" cy="5400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y</a:t>
            </a:r>
            <a:r>
              <a:rPr lang="en-GB" altLang="en-US" sz="3600" b="1" dirty="0">
                <a:solidFill>
                  <a:srgbClr val="382873"/>
                </a:solidFill>
                <a:latin typeface="Crimson Text" panose="02000503000000000000" pitchFamily="2" charset="0"/>
                <a:ea typeface="Cambria" panose="02040503050406030204" pitchFamily="18" charset="0"/>
              </a:rPr>
              <a:t>ear-on-year inflation by Division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5" name="Slide Number Placeholder 1">
            <a:extLst>
              <a:ext uri="{FF2B5EF4-FFF2-40B4-BE49-F238E27FC236}">
                <a16:creationId xmlns:a16="http://schemas.microsoft.com/office/drawing/2014/main" xmlns="" id="{587A6AC2-0264-4A0E-8A06-F2927E68192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7</a:t>
            </a:fld>
            <a:endParaRPr lang="en-GB"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20" y="575622"/>
            <a:ext cx="11772560" cy="5279946"/>
          </a:xfrm>
          <a:prstGeom prst="rect">
            <a:avLst/>
          </a:prstGeom>
        </p:spPr>
      </p:pic>
    </p:spTree>
    <p:extLst>
      <p:ext uri="{BB962C8B-B14F-4D97-AF65-F5344CB8AC3E}">
        <p14:creationId xmlns:p14="http://schemas.microsoft.com/office/powerpoint/2010/main" val="208222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1940A0E-F982-4776-A3BD-D9ACEC1FC99A}"/>
              </a:ext>
            </a:extLst>
          </p:cNvPr>
          <p:cNvSpPr>
            <a:spLocks noGrp="1"/>
          </p:cNvSpPr>
          <p:nvPr>
            <p:ph type="sldNum" sz="quarter" idx="12"/>
          </p:nvPr>
        </p:nvSpPr>
        <p:spPr>
          <a:xfrm>
            <a:off x="5730351" y="6303393"/>
            <a:ext cx="430674" cy="365125"/>
          </a:xfrm>
        </p:spPr>
        <p:txBody>
          <a:bodyPr/>
          <a:lstStyle/>
          <a:p>
            <a:fld id="{5A54F868-F828-472F-BCFA-81EF005179B6}" type="slidenum">
              <a:rPr lang="en-GB" sz="2800" smtClean="0">
                <a:solidFill>
                  <a:schemeClr val="bg1"/>
                </a:solidFill>
              </a:rPr>
              <a:t>8</a:t>
            </a:fld>
            <a:endParaRPr lang="en-GB" sz="2800" dirty="0">
              <a:solidFill>
                <a:schemeClr val="bg1"/>
              </a:solidFill>
            </a:endParaRPr>
          </a:p>
        </p:txBody>
      </p:sp>
      <p:sp>
        <p:nvSpPr>
          <p:cNvPr id="5" name="Title 1">
            <a:extLst>
              <a:ext uri="{FF2B5EF4-FFF2-40B4-BE49-F238E27FC236}">
                <a16:creationId xmlns:a16="http://schemas.microsoft.com/office/drawing/2014/main" xmlns="" id="{88B7B072-6BAF-4F41-BA30-91DE7239B332}"/>
              </a:ext>
            </a:extLst>
          </p:cNvPr>
          <p:cNvSpPr txBox="1">
            <a:spLocks/>
          </p:cNvSpPr>
          <p:nvPr/>
        </p:nvSpPr>
        <p:spPr>
          <a:xfrm>
            <a:off x="28579" y="49852"/>
            <a:ext cx="12242224" cy="489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month-on-month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6" name="Content Placeholder 7">
            <a:extLst>
              <a:ext uri="{FF2B5EF4-FFF2-40B4-BE49-F238E27FC236}">
                <a16:creationId xmlns:a16="http://schemas.microsoft.com/office/drawing/2014/main" xmlns="" id="{56005EE3-EB68-43F1-9F26-480B53870ACF}"/>
              </a:ext>
            </a:extLst>
          </p:cNvPr>
          <p:cNvSpPr txBox="1">
            <a:spLocks noChangeAspect="1"/>
          </p:cNvSpPr>
          <p:nvPr/>
        </p:nvSpPr>
        <p:spPr>
          <a:xfrm>
            <a:off x="5588000" y="1199211"/>
            <a:ext cx="6638834" cy="496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p:txBody>
      </p:sp>
      <p:sp>
        <p:nvSpPr>
          <p:cNvPr id="12" name="Content Placeholder 7">
            <a:extLst>
              <a:ext uri="{FF2B5EF4-FFF2-40B4-BE49-F238E27FC236}">
                <a16:creationId xmlns:a16="http://schemas.microsoft.com/office/drawing/2014/main" xmlns="" id="{F4789224-1568-44CE-BEC1-452E71C0EF01}"/>
              </a:ext>
            </a:extLst>
          </p:cNvPr>
          <p:cNvSpPr txBox="1">
            <a:spLocks noChangeAspect="1"/>
          </p:cNvSpPr>
          <p:nvPr/>
        </p:nvSpPr>
        <p:spPr>
          <a:xfrm>
            <a:off x="7806528" y="539843"/>
            <a:ext cx="4177554" cy="5432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SzPct val="100000"/>
            </a:pPr>
            <a:endParaRPr lang="en-US" sz="1000" b="1" dirty="0">
              <a:latin typeface="+mj-lt"/>
              <a:ea typeface="Gill Sans" charset="0"/>
              <a:cs typeface="Gill Sans" charset="0"/>
            </a:endParaRPr>
          </a:p>
          <a:p>
            <a:pPr marL="0" indent="0">
              <a:lnSpc>
                <a:spcPct val="100000"/>
              </a:lnSpc>
              <a:spcBef>
                <a:spcPts val="0"/>
              </a:spcBef>
              <a:spcAft>
                <a:spcPts val="600"/>
              </a:spcAft>
              <a:buNone/>
            </a:pPr>
            <a:endParaRPr lang="en-GB" sz="2600" b="1" dirty="0">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81" y="539843"/>
            <a:ext cx="11608419" cy="5348001"/>
          </a:xfrm>
          <a:prstGeom prst="rect">
            <a:avLst/>
          </a:prstGeom>
        </p:spPr>
      </p:pic>
    </p:spTree>
    <p:extLst>
      <p:ext uri="{BB962C8B-B14F-4D97-AF65-F5344CB8AC3E}">
        <p14:creationId xmlns:p14="http://schemas.microsoft.com/office/powerpoint/2010/main" val="170767865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2016A1DC-744E-3A4E-8492-F4996A814598}"/>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13E3AB0D-38F0-C646-95E4-7434AB5E39BF}"/>
    </a:ext>
  </a:extLst>
</a:theme>
</file>

<file path=ppt/theme/theme3.xml><?xml version="1.0" encoding="utf-8"?>
<a:theme xmlns:a="http://schemas.openxmlformats.org/drawingml/2006/main" name="Office Theme">
  <a:themeElements>
    <a:clrScheme name="Custom 4">
      <a:dk1>
        <a:sysClr val="windowText" lastClr="000000"/>
      </a:dk1>
      <a:lt1>
        <a:sysClr val="window" lastClr="FFFFFF"/>
      </a:lt1>
      <a:dk2>
        <a:srgbClr val="00206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018450C9-ECF0-0C4A-A6E7-6D73C2284719}"/>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18002</TotalTime>
  <Words>1667</Words>
  <Application>Microsoft Office PowerPoint</Application>
  <PresentationFormat>Widescreen</PresentationFormat>
  <Paragraphs>381</Paragraphs>
  <Slides>21</Slides>
  <Notes>20</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9" baseType="lpstr">
      <vt:lpstr>Gill Sans</vt:lpstr>
      <vt:lpstr>Calibri Light</vt:lpstr>
      <vt:lpstr>Wingdings</vt:lpstr>
      <vt:lpstr>AkkoW01-Regular</vt:lpstr>
      <vt:lpstr>Mangal</vt:lpstr>
      <vt:lpstr>Crimson Text</vt:lpstr>
      <vt:lpstr>American Typewriter</vt:lpstr>
      <vt:lpstr>Cambria</vt:lpstr>
      <vt:lpstr>Raleway</vt:lpstr>
      <vt:lpstr>Arial</vt:lpstr>
      <vt:lpstr>Arial Rounded MT Bold</vt:lpstr>
      <vt:lpstr>Tw Cen MT</vt:lpstr>
      <vt:lpstr>Calibri</vt:lpstr>
      <vt:lpstr>Times New Roman</vt:lpstr>
      <vt:lpstr>Kantoorthema</vt:lpstr>
      <vt:lpstr>Aangepast ontwerp</vt:lpstr>
      <vt:lpstr>Office Theme</vt:lpstr>
      <vt:lpstr>Worksheet</vt:lpstr>
      <vt:lpstr>PRESS RELEASE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Pointers for Household Decision Making  (1/2)</vt:lpstr>
      <vt:lpstr>Additional Pointers for Household Decision Making  (2/2)</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Laurent Smeets</dc:creator>
  <cp:lastModifiedBy>Microsoft account</cp:lastModifiedBy>
  <cp:revision>849</cp:revision>
  <cp:lastPrinted>2022-01-12T07:30:23Z</cp:lastPrinted>
  <dcterms:created xsi:type="dcterms:W3CDTF">2019-11-11T14:33:03Z</dcterms:created>
  <dcterms:modified xsi:type="dcterms:W3CDTF">2022-05-11T11:33:07Z</dcterms:modified>
</cp:coreProperties>
</file>